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39" r:id="rId1"/>
  </p:sldMasterIdLst>
  <p:notesMasterIdLst>
    <p:notesMasterId r:id="rId13"/>
  </p:notesMasterIdLst>
  <p:handoutMasterIdLst>
    <p:handoutMasterId r:id="rId14"/>
  </p:handoutMasterIdLst>
  <p:sldIdLst>
    <p:sldId id="558" r:id="rId2"/>
    <p:sldId id="1091" r:id="rId3"/>
    <p:sldId id="2880" r:id="rId4"/>
    <p:sldId id="1940" r:id="rId5"/>
    <p:sldId id="2879" r:id="rId6"/>
    <p:sldId id="348" r:id="rId7"/>
    <p:sldId id="800" r:id="rId8"/>
    <p:sldId id="2882" r:id="rId9"/>
    <p:sldId id="292" r:id="rId10"/>
    <p:sldId id="767" r:id="rId11"/>
    <p:sldId id="805" r:id="rId12"/>
  </p:sldIdLst>
  <p:sldSz cx="9180513" cy="6840538"/>
  <p:notesSz cx="9872663" cy="6797675"/>
  <p:custDataLst>
    <p:tags r:id="rId15"/>
  </p:custDataLst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rgbClr val="D8DCED"/>
        </a:solidFill>
        <a:latin typeface="Helvetica Neue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rgbClr val="D8DCED"/>
        </a:solidFill>
        <a:latin typeface="Helvetica Neue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rgbClr val="D8DCED"/>
        </a:solidFill>
        <a:latin typeface="Helvetica Neue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rgbClr val="D8DCED"/>
        </a:solidFill>
        <a:latin typeface="Helvetica Neue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rgbClr val="D8DCED"/>
        </a:solidFill>
        <a:latin typeface="Helvetica Neue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rgbClr val="D8DCED"/>
        </a:solidFill>
        <a:latin typeface="Helvetica Neue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rgbClr val="D8DCED"/>
        </a:solidFill>
        <a:latin typeface="Helvetica Neue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rgbClr val="D8DCED"/>
        </a:solidFill>
        <a:latin typeface="Helvetica Neue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rgbClr val="D8DCED"/>
        </a:solidFill>
        <a:latin typeface="Helvetica Neue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79" userDrawn="1">
          <p15:clr>
            <a:srgbClr val="A4A3A4"/>
          </p15:clr>
        </p15:guide>
        <p15:guide id="2" pos="215" userDrawn="1">
          <p15:clr>
            <a:srgbClr val="A4A3A4"/>
          </p15:clr>
        </p15:guide>
        <p15:guide id="3" pos="5568" userDrawn="1">
          <p15:clr>
            <a:srgbClr val="A4A3A4"/>
          </p15:clr>
        </p15:guide>
        <p15:guide id="4" orient="horz" pos="1837" userDrawn="1">
          <p15:clr>
            <a:srgbClr val="A4A3A4"/>
          </p15:clr>
        </p15:guide>
        <p15:guide id="5" pos="2892" userDrawn="1">
          <p15:clr>
            <a:srgbClr val="A4A3A4"/>
          </p15:clr>
        </p15:guide>
        <p15:guide id="7" pos="5341" userDrawn="1">
          <p15:clr>
            <a:srgbClr val="A4A3A4"/>
          </p15:clr>
        </p15:guide>
        <p15:guide id="8" pos="2665" userDrawn="1">
          <p15:clr>
            <a:srgbClr val="A4A3A4"/>
          </p15:clr>
        </p15:guide>
        <p15:guide id="9" pos="3164" userDrawn="1">
          <p15:clr>
            <a:srgbClr val="A4A3A4"/>
          </p15:clr>
        </p15:guide>
        <p15:guide id="10" orient="horz" pos="21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0" userDrawn="1">
          <p15:clr>
            <a:srgbClr val="A4A3A4"/>
          </p15:clr>
        </p15:guide>
        <p15:guide id="2" pos="310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5EA8"/>
    <a:srgbClr val="D3ECB9"/>
    <a:srgbClr val="FFC000"/>
    <a:srgbClr val="FFFE7F"/>
    <a:srgbClr val="D3EC99"/>
    <a:srgbClr val="CF1FBA"/>
    <a:srgbClr val="C6E8A4"/>
    <a:srgbClr val="D97700"/>
    <a:srgbClr val="CC3E00"/>
    <a:srgbClr val="8B19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Stile medio 3 - Color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29" autoAdjust="0"/>
    <p:restoredTop sz="95268" autoAdjust="0"/>
  </p:normalViewPr>
  <p:slideViewPr>
    <p:cSldViewPr>
      <p:cViewPr varScale="1">
        <p:scale>
          <a:sx n="148" d="100"/>
          <a:sy n="148" d="100"/>
        </p:scale>
        <p:origin x="3048" y="192"/>
      </p:cViewPr>
      <p:guideLst>
        <p:guide orient="horz" pos="3379"/>
        <p:guide pos="215"/>
        <p:guide pos="5568"/>
        <p:guide orient="horz" pos="1837"/>
        <p:guide pos="2892"/>
        <p:guide pos="5341"/>
        <p:guide pos="2665"/>
        <p:guide pos="3164"/>
        <p:guide orient="horz" pos="21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110" d="100"/>
          <a:sy n="110" d="100"/>
        </p:scale>
        <p:origin x="-258" y="-90"/>
      </p:cViewPr>
      <p:guideLst>
        <p:guide orient="horz" pos="2140"/>
        <p:guide pos="31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8" y="0"/>
            <a:ext cx="4278155" cy="339722"/>
          </a:xfrm>
          <a:prstGeom prst="rect">
            <a:avLst/>
          </a:prstGeom>
        </p:spPr>
        <p:txBody>
          <a:bodyPr vert="horz" lIns="90568" tIns="45284" rIns="90568" bIns="45284" rtlCol="0"/>
          <a:lstStyle>
            <a:lvl1pPr algn="l">
              <a:defRPr sz="1100">
                <a:latin typeface="Helvetica Neue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5592216" y="0"/>
            <a:ext cx="4278155" cy="339722"/>
          </a:xfrm>
          <a:prstGeom prst="rect">
            <a:avLst/>
          </a:prstGeom>
        </p:spPr>
        <p:txBody>
          <a:bodyPr vert="horz" wrap="square" lIns="90568" tIns="45284" rIns="90568" bIns="45284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6747A73C-E2B8-4503-B9D4-AB1DC19AD1C0}" type="datetime1">
              <a:rPr lang="it-IT"/>
              <a:pPr/>
              <a:t>20/09/19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8" y="6456880"/>
            <a:ext cx="4278155" cy="339721"/>
          </a:xfrm>
          <a:prstGeom prst="rect">
            <a:avLst/>
          </a:prstGeom>
        </p:spPr>
        <p:txBody>
          <a:bodyPr vert="horz" lIns="90568" tIns="45284" rIns="90568" bIns="45284" rtlCol="0" anchor="b"/>
          <a:lstStyle>
            <a:lvl1pPr algn="l">
              <a:defRPr sz="1100">
                <a:latin typeface="Helvetica Neue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5592216" y="6456880"/>
            <a:ext cx="4278155" cy="339721"/>
          </a:xfrm>
          <a:prstGeom prst="rect">
            <a:avLst/>
          </a:prstGeom>
        </p:spPr>
        <p:txBody>
          <a:bodyPr vert="horz" wrap="square" lIns="90568" tIns="45284" rIns="90568" bIns="45284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789213F5-C2B6-477E-8C94-922680043C92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10261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8" y="0"/>
            <a:ext cx="4278155" cy="339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68" tIns="45284" rIns="90568" bIns="45284" numCol="1" anchor="t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92216" y="0"/>
            <a:ext cx="4278155" cy="339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68" tIns="45284" rIns="90568" bIns="45284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25800" y="509588"/>
            <a:ext cx="3421063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87267" y="3228984"/>
            <a:ext cx="7898130" cy="305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68" tIns="45284" rIns="90568" bIns="452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/>
              <a:t>Fare clic per modificare gli stili del testo dello schema</a:t>
            </a:r>
          </a:p>
          <a:p>
            <a:pPr lvl="1"/>
            <a:r>
              <a:rPr lang="it-IT" noProof="0" dirty="0"/>
              <a:t>Secondo livello</a:t>
            </a:r>
          </a:p>
          <a:p>
            <a:pPr lvl="2"/>
            <a:r>
              <a:rPr lang="it-IT" noProof="0" dirty="0"/>
              <a:t>Terzo livello</a:t>
            </a:r>
          </a:p>
          <a:p>
            <a:pPr lvl="3"/>
            <a:r>
              <a:rPr lang="it-IT" noProof="0" dirty="0"/>
              <a:t>Quarto livello</a:t>
            </a:r>
          </a:p>
          <a:p>
            <a:pPr lvl="4"/>
            <a:r>
              <a:rPr lang="it-IT" noProof="0" dirty="0"/>
              <a:t>Quinto livello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8" y="6456880"/>
            <a:ext cx="4278155" cy="3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68" tIns="45284" rIns="90568" bIns="45284" numCol="1" anchor="b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2216" y="6456880"/>
            <a:ext cx="4278155" cy="33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68" tIns="45284" rIns="90568" bIns="45284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BE3E63FE-F998-43B2-8BFE-15ED07C28DB4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6663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8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it-IT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459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rgbClr val="D8DCED"/>
                </a:solidFill>
                <a:latin typeface="Helvetica Neue" charset="0"/>
                <a:ea typeface="ＭＳ Ｐゴシック" charset="0"/>
                <a:cs typeface="ＭＳ Ｐゴシック" charset="0"/>
              </a:defRPr>
            </a:lvl1pPr>
            <a:lvl2pPr marL="742932" indent="-285743" eaLnBrk="0" hangingPunct="0">
              <a:defRPr sz="2400">
                <a:solidFill>
                  <a:srgbClr val="D8DCED"/>
                </a:solidFill>
                <a:latin typeface="Helvetica Neue" charset="0"/>
                <a:ea typeface="ＭＳ Ｐゴシック" charset="0"/>
              </a:defRPr>
            </a:lvl2pPr>
            <a:lvl3pPr marL="1142972" indent="-228594" eaLnBrk="0" hangingPunct="0">
              <a:defRPr sz="2400">
                <a:solidFill>
                  <a:srgbClr val="D8DCED"/>
                </a:solidFill>
                <a:latin typeface="Helvetica Neue" charset="0"/>
                <a:ea typeface="ＭＳ Ｐゴシック" charset="0"/>
              </a:defRPr>
            </a:lvl3pPr>
            <a:lvl4pPr marL="1600161" indent="-228594" eaLnBrk="0" hangingPunct="0">
              <a:defRPr sz="2400">
                <a:solidFill>
                  <a:srgbClr val="D8DCED"/>
                </a:solidFill>
                <a:latin typeface="Helvetica Neue" charset="0"/>
                <a:ea typeface="ＭＳ Ｐゴシック" charset="0"/>
              </a:defRPr>
            </a:lvl4pPr>
            <a:lvl5pPr marL="2057350" indent="-228594" eaLnBrk="0" hangingPunct="0">
              <a:defRPr sz="2400">
                <a:solidFill>
                  <a:srgbClr val="D8DCED"/>
                </a:solidFill>
                <a:latin typeface="Helvetica Neue" charset="0"/>
                <a:ea typeface="ＭＳ Ｐゴシック" charset="0"/>
              </a:defRPr>
            </a:lvl5pPr>
            <a:lvl6pPr marL="2514539" indent="-22859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D8DCED"/>
                </a:solidFill>
                <a:latin typeface="Helvetica Neue" charset="0"/>
                <a:ea typeface="ＭＳ Ｐゴシック" charset="0"/>
              </a:defRPr>
            </a:lvl6pPr>
            <a:lvl7pPr marL="2971728" indent="-22859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D8DCED"/>
                </a:solidFill>
                <a:latin typeface="Helvetica Neue" charset="0"/>
                <a:ea typeface="ＭＳ Ｐゴシック" charset="0"/>
              </a:defRPr>
            </a:lvl7pPr>
            <a:lvl8pPr marL="3428916" indent="-22859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D8DCED"/>
                </a:solidFill>
                <a:latin typeface="Helvetica Neue" charset="0"/>
                <a:ea typeface="ＭＳ Ｐゴシック" charset="0"/>
              </a:defRPr>
            </a:lvl8pPr>
            <a:lvl9pPr marL="3886106" indent="-22859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D8DCED"/>
                </a:solidFill>
                <a:latin typeface="Helvetica Neue" charset="0"/>
                <a:ea typeface="ＭＳ Ｐゴシック" charset="0"/>
              </a:defRPr>
            </a:lvl9pPr>
          </a:lstStyle>
          <a:p>
            <a:pPr eaLnBrk="1" hangingPunct="1"/>
            <a:fld id="{BDB93AD7-EFEF-B344-9FAB-42D048466CCC}" type="slidenum">
              <a:rPr lang="it-IT" sz="1200">
                <a:solidFill>
                  <a:prstClr val="black"/>
                </a:solidFill>
                <a:latin typeface="Arial" charset="0"/>
              </a:rPr>
              <a:pPr eaLnBrk="1" hangingPunct="1"/>
              <a:t>1</a:t>
            </a:fld>
            <a:endParaRPr lang="it-IT" sz="12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792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>
              <a:latin typeface="Arial" panose="020B0604020202020204" pitchFamily="34" charset="0"/>
            </a:endParaRPr>
          </a:p>
        </p:txBody>
      </p:sp>
      <p:sp>
        <p:nvSpPr>
          <p:cNvPr id="4198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D8DCED"/>
                </a:solidFill>
                <a:latin typeface="Helvetica Neue" panose="02000503000000020004" pitchFamily="2"/>
                <a:ea typeface="ＭＳ Ｐゴシック" panose="020B0600070205080204" pitchFamily="34" charset="-128"/>
              </a:defRPr>
            </a:lvl1pPr>
            <a:lvl2pPr marL="742932" indent="-285743">
              <a:defRPr>
                <a:solidFill>
                  <a:srgbClr val="D8DCED"/>
                </a:solidFill>
                <a:latin typeface="Helvetica Neue" panose="02000503000000020004" pitchFamily="2"/>
                <a:ea typeface="ＭＳ Ｐゴシック" panose="020B0600070205080204" pitchFamily="34" charset="-128"/>
              </a:defRPr>
            </a:lvl2pPr>
            <a:lvl3pPr marL="1142972" indent="-228594">
              <a:defRPr>
                <a:solidFill>
                  <a:srgbClr val="D8DCED"/>
                </a:solidFill>
                <a:latin typeface="Helvetica Neue" panose="02000503000000020004" pitchFamily="2"/>
                <a:ea typeface="ＭＳ Ｐゴシック" panose="020B0600070205080204" pitchFamily="34" charset="-128"/>
              </a:defRPr>
            </a:lvl3pPr>
            <a:lvl4pPr marL="1600161" indent="-228594">
              <a:defRPr>
                <a:solidFill>
                  <a:srgbClr val="D8DCED"/>
                </a:solidFill>
                <a:latin typeface="Helvetica Neue" panose="02000503000000020004" pitchFamily="2"/>
                <a:ea typeface="ＭＳ Ｐゴシック" panose="020B0600070205080204" pitchFamily="34" charset="-128"/>
              </a:defRPr>
            </a:lvl4pPr>
            <a:lvl5pPr marL="2057350" indent="-228594">
              <a:defRPr>
                <a:solidFill>
                  <a:srgbClr val="D8DCED"/>
                </a:solidFill>
                <a:latin typeface="Helvetica Neue" panose="02000503000000020004" pitchFamily="2"/>
                <a:ea typeface="ＭＳ Ｐゴシック" panose="020B0600070205080204" pitchFamily="34" charset="-128"/>
              </a:defRPr>
            </a:lvl5pPr>
            <a:lvl6pPr marL="2514539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D8DCED"/>
                </a:solidFill>
                <a:latin typeface="Helvetica Neue" panose="02000503000000020004" pitchFamily="2"/>
                <a:ea typeface="ＭＳ Ｐゴシック" panose="020B0600070205080204" pitchFamily="34" charset="-128"/>
              </a:defRPr>
            </a:lvl6pPr>
            <a:lvl7pPr marL="2971728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D8DCED"/>
                </a:solidFill>
                <a:latin typeface="Helvetica Neue" panose="02000503000000020004" pitchFamily="2"/>
                <a:ea typeface="ＭＳ Ｐゴシック" panose="020B0600070205080204" pitchFamily="34" charset="-128"/>
              </a:defRPr>
            </a:lvl7pPr>
            <a:lvl8pPr marL="342891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D8DCED"/>
                </a:solidFill>
                <a:latin typeface="Helvetica Neue" panose="02000503000000020004" pitchFamily="2"/>
                <a:ea typeface="ＭＳ Ｐゴシック" panose="020B0600070205080204" pitchFamily="34" charset="-128"/>
              </a:defRPr>
            </a:lvl8pPr>
            <a:lvl9pPr marL="388610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D8DCED"/>
                </a:solidFill>
                <a:latin typeface="Helvetica Neue" panose="02000503000000020004" pitchFamily="2"/>
                <a:ea typeface="ＭＳ Ｐゴシック" panose="020B0600070205080204" pitchFamily="34" charset="-128"/>
              </a:defRPr>
            </a:lvl9pPr>
          </a:lstStyle>
          <a:p>
            <a:fld id="{43165CA0-EE36-4AB6-BBF0-E486ED7DEC03}" type="slidenum">
              <a:rPr lang="it-IT" altLang="it-IT">
                <a:solidFill>
                  <a:schemeClr val="tx1"/>
                </a:solidFill>
                <a:latin typeface="Arial" panose="020B0604020202020204" pitchFamily="34" charset="0"/>
              </a:rPr>
              <a:pPr/>
              <a:t>2</a:t>
            </a:fld>
            <a:endParaRPr lang="it-IT" altLang="it-IT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641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>
              <a:latin typeface="Arial" panose="020B0604020202020204" pitchFamily="34" charset="0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D8DCED"/>
                </a:solidFill>
                <a:latin typeface="Helvetica Neue" pitchFamily="2"/>
                <a:ea typeface="MS PGothic" panose="020B0600070205080204" pitchFamily="34" charset="-128"/>
              </a:defRPr>
            </a:lvl1pPr>
            <a:lvl2pPr marL="742932" indent="-285743">
              <a:defRPr>
                <a:solidFill>
                  <a:srgbClr val="D8DCED"/>
                </a:solidFill>
                <a:latin typeface="Helvetica Neue" pitchFamily="2"/>
                <a:ea typeface="MS PGothic" panose="020B0600070205080204" pitchFamily="34" charset="-128"/>
              </a:defRPr>
            </a:lvl2pPr>
            <a:lvl3pPr marL="1142972" indent="-228594">
              <a:defRPr>
                <a:solidFill>
                  <a:srgbClr val="D8DCED"/>
                </a:solidFill>
                <a:latin typeface="Helvetica Neue" pitchFamily="2"/>
                <a:ea typeface="MS PGothic" panose="020B0600070205080204" pitchFamily="34" charset="-128"/>
              </a:defRPr>
            </a:lvl3pPr>
            <a:lvl4pPr marL="1600161" indent="-228594">
              <a:defRPr>
                <a:solidFill>
                  <a:srgbClr val="D8DCED"/>
                </a:solidFill>
                <a:latin typeface="Helvetica Neue" pitchFamily="2"/>
                <a:ea typeface="MS PGothic" panose="020B0600070205080204" pitchFamily="34" charset="-128"/>
              </a:defRPr>
            </a:lvl4pPr>
            <a:lvl5pPr marL="2057350" indent="-228594">
              <a:defRPr>
                <a:solidFill>
                  <a:srgbClr val="D8DCED"/>
                </a:solidFill>
                <a:latin typeface="Helvetica Neue" pitchFamily="2"/>
                <a:ea typeface="MS PGothic" panose="020B0600070205080204" pitchFamily="34" charset="-128"/>
              </a:defRPr>
            </a:lvl5pPr>
            <a:lvl6pPr marL="2514539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D8DCED"/>
                </a:solidFill>
                <a:latin typeface="Helvetica Neue" pitchFamily="2"/>
                <a:ea typeface="MS PGothic" panose="020B0600070205080204" pitchFamily="34" charset="-128"/>
              </a:defRPr>
            </a:lvl6pPr>
            <a:lvl7pPr marL="2971728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D8DCED"/>
                </a:solidFill>
                <a:latin typeface="Helvetica Neue" pitchFamily="2"/>
                <a:ea typeface="MS PGothic" panose="020B0600070205080204" pitchFamily="34" charset="-128"/>
              </a:defRPr>
            </a:lvl7pPr>
            <a:lvl8pPr marL="342891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D8DCED"/>
                </a:solidFill>
                <a:latin typeface="Helvetica Neue" pitchFamily="2"/>
                <a:ea typeface="MS PGothic" panose="020B0600070205080204" pitchFamily="34" charset="-128"/>
              </a:defRPr>
            </a:lvl8pPr>
            <a:lvl9pPr marL="388610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D8DCED"/>
                </a:solidFill>
                <a:latin typeface="Helvetica Neue" pitchFamily="2"/>
                <a:ea typeface="MS PGothic" panose="020B0600070205080204" pitchFamily="34" charset="-128"/>
              </a:defRPr>
            </a:lvl9pPr>
          </a:lstStyle>
          <a:p>
            <a:fld id="{1D790318-BC55-44E8-B1A0-69C1850D7502}" type="slidenum">
              <a:rPr lang="it-IT" altLang="it-IT">
                <a:solidFill>
                  <a:schemeClr val="tx1"/>
                </a:solidFill>
                <a:latin typeface="Arial" panose="020B0604020202020204" pitchFamily="34" charset="0"/>
              </a:rPr>
              <a:pPr/>
              <a:t>4</a:t>
            </a:fld>
            <a:endParaRPr lang="it-IT" altLang="it-IT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804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8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5299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63BF40-80AE-F747-9E0F-733DED6DAE06}" type="slidenum">
              <a:rPr lang="it-IT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3387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DB60C0-E34F-8D4F-997D-348B02616ECC}" type="slidenum">
              <a:rPr lang="it-IT"/>
              <a:pPr/>
              <a:t>9</a:t>
            </a:fld>
            <a:endParaRPr lang="it-IT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687388"/>
            <a:ext cx="4602163" cy="3429000"/>
          </a:xfrm>
          <a:solidFill>
            <a:srgbClr val="FFFFFF"/>
          </a:solidFill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344988"/>
            <a:ext cx="5026025" cy="411162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6974" tIns="43485" rIns="86974" bIns="43485"/>
          <a:lstStyle/>
          <a:p>
            <a:pPr eaLnBrk="1" hangingPunct="1"/>
            <a:endParaRPr lang="it-IT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47075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4D76B-991F-D640-95AA-6ADCE83F45ED}" type="slidenum">
              <a:rPr lang="it-IT" smtClean="0"/>
              <a:pPr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2808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3.bin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8975" y="2125663"/>
            <a:ext cx="7802563" cy="1465262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6363" y="3876675"/>
            <a:ext cx="6427787" cy="174783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705100" y="6372225"/>
            <a:ext cx="3397250" cy="331788"/>
          </a:xfrm>
        </p:spPr>
        <p:txBody>
          <a:bodyPr/>
          <a:lstStyle>
            <a:lvl1pPr>
              <a:defRPr sz="1000">
                <a:solidFill>
                  <a:srgbClr val="808080"/>
                </a:solidFill>
                <a:latin typeface="Arial" charset="0"/>
                <a:ea typeface="ＭＳ Ｐゴシック" charset="0"/>
                <a:cs typeface="Calibri" charset="0"/>
              </a:defRPr>
            </a:lvl1pPr>
          </a:lstStyle>
          <a:p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518693" y="6372225"/>
            <a:ext cx="2143125" cy="474663"/>
          </a:xfrm>
        </p:spPr>
        <p:txBody>
          <a:bodyPr/>
          <a:lstStyle>
            <a:lvl1pPr>
              <a:defRPr lang="it-IT" sz="1200" kern="1200">
                <a:solidFill>
                  <a:srgbClr val="005EA8"/>
                </a:solidFill>
                <a:latin typeface="Arial" charset="0"/>
                <a:ea typeface="+mn-ea"/>
                <a:cs typeface="ＭＳ Ｐゴシック" charset="0"/>
              </a:defRPr>
            </a:lvl1pPr>
          </a:lstStyle>
          <a:p>
            <a:fld id="{DAF67D0D-49C9-442B-A590-B2E9B0F8A897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81688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ggetto 6" hidden="1">
            <a:extLst>
              <a:ext uri="{FF2B5EF4-FFF2-40B4-BE49-F238E27FC236}">
                <a16:creationId xmlns:a16="http://schemas.microsoft.com/office/drawing/2014/main" id="{79A9C80F-7BD1-4FD0-9622-AF0F78C29C8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4964967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16" name="Diapositiva think-cell" r:id="rId4" imgW="344" imgH="344" progId="TCLayout.ActiveDocument.1">
                  <p:embed/>
                </p:oleObj>
              </mc:Choice>
              <mc:Fallback>
                <p:oleObj name="Diapositiva think-cell" r:id="rId4" imgW="344" imgH="34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lang="it-IT" sz="1200" kern="1200">
                <a:solidFill>
                  <a:srgbClr val="005EA8"/>
                </a:solidFill>
                <a:latin typeface="Arial" charset="0"/>
                <a:ea typeface="+mn-ea"/>
                <a:cs typeface="ＭＳ Ｐゴシック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 lang="it-IT" sz="1200" kern="1200" smtClean="0">
                <a:solidFill>
                  <a:srgbClr val="005EA8"/>
                </a:solidFill>
                <a:latin typeface="Arial" charset="0"/>
                <a:ea typeface="+mn-ea"/>
                <a:cs typeface="ＭＳ Ｐゴシック" charset="0"/>
              </a:defRPr>
            </a:lvl1pPr>
          </a:lstStyle>
          <a:p>
            <a:pPr>
              <a:defRPr/>
            </a:pPr>
            <a:fld id="{6123EE3C-1718-46A1-B7A3-A8D4CAEC1E20}" type="slidenum">
              <a:rPr lang="it-IT" smtClean="0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53904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 lang="it-IT" sz="1200" kern="1200" smtClean="0">
                <a:solidFill>
                  <a:srgbClr val="005EA8"/>
                </a:solidFill>
                <a:latin typeface="Arial" charset="0"/>
                <a:ea typeface="+mn-ea"/>
                <a:cs typeface="ＭＳ Ｐゴシック" charset="0"/>
              </a:defRPr>
            </a:lvl1pPr>
          </a:lstStyle>
          <a:p>
            <a:pPr>
              <a:defRPr/>
            </a:pPr>
            <a:fld id="{4FC98ADB-F331-41DA-8AAC-504C943B8AEF}" type="slidenum">
              <a:rPr lang="it-IT" smtClean="0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89902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42167786"/>
              </p:ext>
            </p:extLst>
          </p:nvPr>
        </p:nvGraphicFramePr>
        <p:xfrm>
          <a:off x="1595" y="1585"/>
          <a:ext cx="1593" cy="1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2" name="Diapositiva think-cell" r:id="rId4" imgW="592" imgH="591" progId="TCLayout.ActiveDocument.1">
                  <p:embed/>
                </p:oleObj>
              </mc:Choice>
              <mc:Fallback>
                <p:oleObj name="Diapositiva think-cell" r:id="rId4" imgW="592" imgH="591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5" y="1585"/>
                        <a:ext cx="1593" cy="15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8466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332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ggetto 1" hidden="1">
            <a:extLst>
              <a:ext uri="{FF2B5EF4-FFF2-40B4-BE49-F238E27FC236}">
                <a16:creationId xmlns:a16="http://schemas.microsoft.com/office/drawing/2014/main" id="{1A42421A-A8BE-473C-B261-8F177A73CC5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5586573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4" name="Diapositiva think-cell" r:id="rId10" imgW="344" imgH="344" progId="TCLayout.ActiveDocument.1">
                  <p:embed/>
                </p:oleObj>
              </mc:Choice>
              <mc:Fallback>
                <p:oleObj name="Diapositiva think-cell" r:id="rId10" imgW="344" imgH="34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8788" y="274638"/>
            <a:ext cx="8262937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88" y="1595438"/>
            <a:ext cx="8262937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8788" y="6229350"/>
            <a:ext cx="21431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36900" y="6229350"/>
            <a:ext cx="290671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18693" y="6365875"/>
            <a:ext cx="21431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005EA8"/>
                </a:solidFill>
                <a:latin typeface="Arial" charset="0"/>
                <a:cs typeface="ＭＳ Ｐゴシック" charset="0"/>
              </a:defRPr>
            </a:lvl1pPr>
          </a:lstStyle>
          <a:p>
            <a:pPr>
              <a:defRPr/>
            </a:pPr>
            <a:fld id="{82CD8669-D655-4913-BD6E-B9C8AB38462F}" type="slidenum">
              <a:rPr lang="it-IT" smtClean="0">
                <a:ea typeface="+mn-ea"/>
              </a:rPr>
              <a:pPr>
                <a:defRPr/>
              </a:pPr>
              <a:t>‹N›</a:t>
            </a:fld>
            <a:endParaRPr lang="it-IT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5883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6" r:id="rId3"/>
    <p:sldLayoutId id="2147484050" r:id="rId4"/>
    <p:sldLayoutId id="2147484052" r:id="rId5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ＭＳ Ｐゴシック" pitchFamily="-112" charset="-128"/>
          <a:cs typeface="ＭＳ Ｐゴシック" pitchFamily="-112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 Neue" pitchFamily="-11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 Neue" pitchFamily="-11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 Neue" pitchFamily="-11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 Neue" pitchFamily="-11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/>
          <a:ea typeface="ＭＳ Ｐゴシック" pitchFamily="-112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/>
          <a:ea typeface="ＭＳ Ｐゴシック" pitchFamily="-112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/>
          <a:ea typeface="ＭＳ Ｐゴシック" pitchFamily="-112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/>
          <a:ea typeface="ＭＳ Ｐゴシック" pitchFamily="-112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7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>
            <a:spLocks noChangeArrowheads="1"/>
          </p:cNvSpPr>
          <p:nvPr/>
        </p:nvSpPr>
        <p:spPr bwMode="auto">
          <a:xfrm>
            <a:off x="1061864" y="2700189"/>
            <a:ext cx="407034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600" b="1" dirty="0">
                <a:solidFill>
                  <a:srgbClr val="005EA8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Terna in Sicilia</a:t>
            </a:r>
          </a:p>
          <a:p>
            <a:endParaRPr lang="it-IT" sz="3600" b="1" dirty="0">
              <a:solidFill>
                <a:srgbClr val="005EA8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r>
              <a:rPr lang="it-IT" sz="2400" dirty="0">
                <a:solidFill>
                  <a:schemeClr val="bg2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Palermo, 23 settembre 2019</a:t>
            </a:r>
          </a:p>
        </p:txBody>
      </p:sp>
    </p:spTree>
    <p:extLst>
      <p:ext uri="{BB962C8B-B14F-4D97-AF65-F5344CB8AC3E}">
        <p14:creationId xmlns:p14="http://schemas.microsoft.com/office/powerpoint/2010/main" val="3152758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28466" y="2124125"/>
            <a:ext cx="5038254" cy="4102451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15404" y="1071807"/>
            <a:ext cx="9035210" cy="30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523" indent="-180523" algn="just" defTabSz="912114">
              <a:spcBef>
                <a:spcPts val="599"/>
              </a:spcBef>
              <a:buFont typeface="Arial" panose="020B0604020202020204" pitchFamily="34" charset="0"/>
              <a:buChar char="•"/>
              <a:defRPr/>
            </a:pPr>
            <a:endParaRPr lang="it-IT" sz="1397" b="1" dirty="0">
              <a:solidFill>
                <a:srgbClr val="0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C423F3C-E50F-4AB7-B1E8-B2ED4B270646}"/>
              </a:ext>
            </a:extLst>
          </p:cNvPr>
          <p:cNvSpPr txBox="1"/>
          <p:nvPr/>
        </p:nvSpPr>
        <p:spPr>
          <a:xfrm>
            <a:off x="327406" y="971997"/>
            <a:ext cx="8367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b="1" kern="0" dirty="0">
                <a:solidFill>
                  <a:srgbClr val="005EA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itchFamily="2" charset="2"/>
              </a:rPr>
              <a:t>Descrizione intervento</a:t>
            </a:r>
          </a:p>
          <a:p>
            <a:pPr algn="just"/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superare le congestioni sulla rete AT nell’area centro orientale dell’isola, interessata dal trasporto di consistente produzione da fonte rinnovabile, è prevista la realizzazione di una nuova stazione di trasformazione 380/150 kV.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25103A92-03F9-46D8-BEF5-546F16B48670}"/>
              </a:ext>
            </a:extLst>
          </p:cNvPr>
          <p:cNvSpPr/>
          <p:nvPr/>
        </p:nvSpPr>
        <p:spPr>
          <a:xfrm>
            <a:off x="341784" y="2052117"/>
            <a:ext cx="329945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2114">
              <a:defRPr/>
            </a:pPr>
            <a:r>
              <a:rPr lang="it-IT" sz="1600" b="1" kern="0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Benefici</a:t>
            </a:r>
          </a:p>
          <a:p>
            <a:pPr algn="just" defTabSz="912114">
              <a:defRPr/>
            </a:pP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nuova SE consentirà di superare le congestioni sulla rete AT, </a:t>
            </a: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migliorando la sicurezza della rete elettrica</a:t>
            </a: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dell’area con conseguente incremento della qualità e della continuità della fornitura</a:t>
            </a:r>
            <a:endParaRPr lang="it-IT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912114">
              <a:defRPr/>
            </a:pPr>
            <a:endParaRPr lang="it-IT" sz="1600" b="1" dirty="0">
              <a:solidFill>
                <a:srgbClr val="005EA8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algn="just">
              <a:defRPr/>
            </a:pPr>
            <a:endParaRPr lang="it-IT" sz="1600" b="1" dirty="0">
              <a:solidFill>
                <a:srgbClr val="005EA8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  <a:sym typeface="Wingdings" pitchFamily="2" charset="2"/>
            </a:endParaRPr>
          </a:p>
          <a:p>
            <a:pPr algn="just">
              <a:defRPr/>
            </a:pP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Wingdings" pitchFamily="2" charset="2"/>
              </a:rPr>
              <a:t>Nuove linee</a:t>
            </a:r>
          </a:p>
          <a:p>
            <a:pPr algn="just">
              <a:defRPr/>
            </a:pP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circa 42 km (linee150/380 kV)</a:t>
            </a:r>
          </a:p>
          <a:p>
            <a:pPr algn="just">
              <a:defRPr/>
            </a:pPr>
            <a:endParaRPr lang="it-IT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Wingdings" pitchFamily="2" charset="2"/>
            </a:endParaRPr>
          </a:p>
          <a:p>
            <a:pPr algn="just">
              <a:defRPr/>
            </a:pP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Wingdings" pitchFamily="2" charset="2"/>
              </a:rPr>
              <a:t>Demolizioni</a:t>
            </a:r>
          </a:p>
          <a:p>
            <a:pPr algn="just">
              <a:defRPr/>
            </a:pP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circa 7,35 km (linee 150/380 kV)</a:t>
            </a:r>
          </a:p>
        </p:txBody>
      </p:sp>
      <p:sp>
        <p:nvSpPr>
          <p:cNvPr id="14" name="Segnaposto numero diapositiva 3">
            <a:extLst>
              <a:ext uri="{FF2B5EF4-FFF2-40B4-BE49-F238E27FC236}">
                <a16:creationId xmlns:a16="http://schemas.microsoft.com/office/drawing/2014/main" id="{8DB36FC4-DB1F-452C-B632-4165F543BE10}"/>
              </a:ext>
            </a:extLst>
          </p:cNvPr>
          <p:cNvSpPr txBox="1">
            <a:spLocks/>
          </p:cNvSpPr>
          <p:nvPr/>
        </p:nvSpPr>
        <p:spPr>
          <a:xfrm>
            <a:off x="3518693" y="6365875"/>
            <a:ext cx="2143125" cy="4746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fld id="{6123EE3C-1718-46A1-B7A3-A8D4CAEC1E20}" type="slidenum">
              <a:rPr lang="it-IT" sz="1200" smtClean="0">
                <a:solidFill>
                  <a:srgbClr val="005EA8"/>
                </a:solidFill>
                <a:latin typeface="Arial" charset="0"/>
                <a:ea typeface="+mn-ea"/>
                <a:cs typeface="ＭＳ Ｐゴシック" charset="0"/>
              </a:rPr>
              <a:pPr marL="0" marR="0" lvl="0" indent="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  <a:defRPr/>
              </a:pPr>
              <a:t>10</a:t>
            </a:fld>
            <a:endParaRPr lang="it-IT" sz="1200" dirty="0">
              <a:solidFill>
                <a:srgbClr val="005EA8"/>
              </a:solidFill>
              <a:latin typeface="Arial" charset="0"/>
              <a:ea typeface="+mn-ea"/>
              <a:cs typeface="ＭＳ Ｐゴシック" charset="0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78EA8C8-6B5F-A149-9D93-C756588A8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23EE3C-1718-46A1-B7A3-A8D4CAEC1E20}" type="slidenum">
              <a:rPr lang="it-IT" smtClean="0"/>
              <a:pPr>
                <a:defRPr/>
              </a:pPr>
              <a:t>10</a:t>
            </a:fld>
            <a:endParaRPr lang="it-IT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77FD28CE-D728-0A46-9DDD-CF9460D21582}"/>
              </a:ext>
            </a:extLst>
          </p:cNvPr>
          <p:cNvSpPr txBox="1">
            <a:spLocks noChangeArrowheads="1"/>
          </p:cNvSpPr>
          <p:nvPr/>
        </p:nvSpPr>
        <p:spPr>
          <a:xfrm>
            <a:off x="939932" y="398992"/>
            <a:ext cx="8207541" cy="42898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9pPr>
          </a:lstStyle>
          <a:p>
            <a:pPr algn="l" eaLnBrk="1" hangingPunct="1">
              <a:defRPr/>
            </a:pPr>
            <a:r>
              <a:rPr lang="it-IT" sz="2600" b="1" kern="0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Nuova stazione elettrica 150/380 kV di Vizzini</a:t>
            </a:r>
            <a:endParaRPr lang="it-IT" sz="2600" b="1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l" eaLnBrk="1" hangingPunct="1">
              <a:defRPr/>
            </a:pPr>
            <a:endParaRPr lang="it-IT" altLang="x-none" sz="2600" b="1" dirty="0">
              <a:solidFill>
                <a:srgbClr val="005EA8"/>
              </a:solidFill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5576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363901" y="1188021"/>
            <a:ext cx="8187709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Dettaglio dell’intervento</a:t>
            </a:r>
          </a:p>
          <a:p>
            <a:pPr marL="283186" indent="-283186" algn="just">
              <a:spcBef>
                <a:spcPts val="599"/>
              </a:spcBef>
              <a:buFont typeface="Arial"/>
              <a:buChar char="•"/>
              <a:defRPr/>
            </a:pP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L’elettrodotto rappresenta un nuovo collegamento necessario a garantire gli scambi di energia tra area orientale e area occidentale dell’isola.</a:t>
            </a:r>
          </a:p>
          <a:p>
            <a:pPr marL="283186" indent="-283186" algn="just">
              <a:spcBef>
                <a:spcPts val="599"/>
              </a:spcBef>
              <a:buFont typeface="Arial"/>
              <a:buChar char="•"/>
              <a:defRPr/>
            </a:pP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 fronte della realizzazione di circa 170 km di nuovo elettrodotto aereo è prevista la dismissione di </a:t>
            </a: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22 km di linee esistenti</a:t>
            </a:r>
          </a:p>
          <a:p>
            <a:pPr marL="283186" indent="-283186" algn="just">
              <a:spcBef>
                <a:spcPts val="599"/>
              </a:spcBef>
              <a:buFont typeface="Arial"/>
              <a:buChar char="•"/>
              <a:defRPr/>
            </a:pP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La linea attraverserà prevalentemente aree incolte</a:t>
            </a: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aree a pascolo e aree agricole. </a:t>
            </a:r>
            <a:r>
              <a:rPr lang="it-IT" sz="1600" dirty="0">
                <a:solidFill>
                  <a:srgbClr val="005EA8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(Circa l’85% dei sostegni ricadrà in aree non utilizzate)</a:t>
            </a:r>
          </a:p>
          <a:p>
            <a:pPr marL="0" lvl="1" algn="just" defTabSz="456057" fontAlgn="ctr">
              <a:spcBef>
                <a:spcPts val="599"/>
              </a:spcBef>
              <a:spcAft>
                <a:spcPts val="0"/>
              </a:spcAft>
              <a:defRPr/>
            </a:pPr>
            <a:endParaRPr lang="it-IT" sz="16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07EEF05E-AD92-CE4F-9FF5-CD504D2AB200}"/>
              </a:ext>
            </a:extLst>
          </p:cNvPr>
          <p:cNvGrpSpPr/>
          <p:nvPr/>
        </p:nvGrpSpPr>
        <p:grpSpPr>
          <a:xfrm>
            <a:off x="4428913" y="3216406"/>
            <a:ext cx="4122697" cy="2692212"/>
            <a:chOff x="167821" y="1321888"/>
            <a:chExt cx="4122697" cy="2692212"/>
          </a:xfrm>
        </p:grpSpPr>
        <p:pic>
          <p:nvPicPr>
            <p:cNvPr id="10" name="Immagin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821" y="1321888"/>
              <a:ext cx="4122697" cy="2692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43">
              <a:extLst>
                <a:ext uri="{FF2B5EF4-FFF2-40B4-BE49-F238E27FC236}">
                  <a16:creationId xmlns:a16="http://schemas.microsoft.com/office/drawing/2014/main" id="{DFF912B0-26F3-4043-BA78-1FA818C57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3386" y="3409602"/>
              <a:ext cx="1804210" cy="199396"/>
            </a:xfrm>
            <a:prstGeom prst="rect">
              <a:avLst/>
            </a:prstGeom>
            <a:solidFill>
              <a:srgbClr val="005EA8">
                <a:alpha val="7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76310" tIns="38155" rIns="76310" bIns="38155">
              <a:spAutoFit/>
            </a:bodyPr>
            <a:lstStyle/>
            <a:p>
              <a:pPr defTabSz="763364" eaLnBrk="0" hangingPunct="0">
                <a:defRPr/>
              </a:pPr>
              <a:r>
                <a:rPr lang="it-IT" sz="795" b="1" dirty="0">
                  <a:solidFill>
                    <a:schemeClr val="bg1"/>
                  </a:solidFill>
                  <a:latin typeface="Arial" panose="020B0604020202020204" pitchFamily="34" charset="0"/>
                  <a:ea typeface="ＭＳ Ｐゴシック" charset="0"/>
                  <a:cs typeface="Arial" panose="020B0604020202020204" pitchFamily="34" charset="0"/>
                </a:rPr>
                <a:t>SE 380 kV CHIARAMONTE GULFI</a:t>
              </a:r>
            </a:p>
          </p:txBody>
        </p:sp>
        <p:sp>
          <p:nvSpPr>
            <p:cNvPr id="13" name="Text Box 43">
              <a:extLst>
                <a:ext uri="{FF2B5EF4-FFF2-40B4-BE49-F238E27FC236}">
                  <a16:creationId xmlns:a16="http://schemas.microsoft.com/office/drawing/2014/main" id="{B1C06836-8B5C-43DE-828F-DFE0F775D6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7356" y="1768405"/>
              <a:ext cx="1135944" cy="199404"/>
            </a:xfrm>
            <a:prstGeom prst="rect">
              <a:avLst/>
            </a:prstGeom>
            <a:solidFill>
              <a:srgbClr val="005EA8">
                <a:alpha val="7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76310" tIns="38155" rIns="76310" bIns="38155">
              <a:spAutoFit/>
            </a:bodyPr>
            <a:lstStyle/>
            <a:p>
              <a:pPr defTabSz="763364" eaLnBrk="0" hangingPunct="0">
                <a:defRPr/>
              </a:pPr>
              <a:r>
                <a:rPr lang="it-IT" sz="795" b="1" dirty="0">
                  <a:solidFill>
                    <a:schemeClr val="bg1"/>
                  </a:solidFill>
                  <a:latin typeface="Arial" panose="020B0604020202020204" pitchFamily="34" charset="0"/>
                  <a:ea typeface="ＭＳ Ｐゴシック" charset="0"/>
                  <a:cs typeface="Arial" panose="020B0604020202020204" pitchFamily="34" charset="0"/>
                </a:rPr>
                <a:t>SE 380 </a:t>
              </a:r>
              <a:r>
                <a:rPr lang="it-IT" sz="795" b="1" dirty="0" err="1">
                  <a:solidFill>
                    <a:schemeClr val="bg1"/>
                  </a:solidFill>
                  <a:latin typeface="Arial" panose="020B0604020202020204" pitchFamily="34" charset="0"/>
                  <a:ea typeface="ＭＳ Ｐゴシック" charset="0"/>
                  <a:cs typeface="Arial" panose="020B0604020202020204" pitchFamily="34" charset="0"/>
                </a:rPr>
                <a:t>kV</a:t>
              </a:r>
              <a:r>
                <a:rPr lang="it-IT" sz="795" b="1" dirty="0">
                  <a:solidFill>
                    <a:schemeClr val="bg1"/>
                  </a:solidFill>
                  <a:latin typeface="Arial" panose="020B0604020202020204" pitchFamily="34" charset="0"/>
                  <a:ea typeface="ＭＳ Ｐゴシック" charset="0"/>
                  <a:cs typeface="Arial" panose="020B0604020202020204" pitchFamily="34" charset="0"/>
                </a:rPr>
                <a:t> CIMINNA</a:t>
              </a:r>
            </a:p>
          </p:txBody>
        </p:sp>
        <p:sp>
          <p:nvSpPr>
            <p:cNvPr id="14" name="Oval 116">
              <a:extLst>
                <a:ext uri="{FF2B5EF4-FFF2-40B4-BE49-F238E27FC236}">
                  <a16:creationId xmlns:a16="http://schemas.microsoft.com/office/drawing/2014/main" id="{28759DCA-CCC7-4EEE-B298-B777AA506C1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937797" y="3206356"/>
              <a:ext cx="88004" cy="94356"/>
            </a:xfrm>
            <a:prstGeom prst="ellipse">
              <a:avLst/>
            </a:prstGeom>
            <a:solidFill>
              <a:srgbClr val="FFFFFF"/>
            </a:solidFill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 sz="894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endParaRPr>
            </a:p>
          </p:txBody>
        </p:sp>
        <p:sp>
          <p:nvSpPr>
            <p:cNvPr id="15" name="Oval 116">
              <a:extLst>
                <a:ext uri="{FF2B5EF4-FFF2-40B4-BE49-F238E27FC236}">
                  <a16:creationId xmlns:a16="http://schemas.microsoft.com/office/drawing/2014/main" id="{42116F4D-4ECF-48C6-B68B-0866E8366BF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00198" y="1985916"/>
              <a:ext cx="88004" cy="94356"/>
            </a:xfrm>
            <a:prstGeom prst="ellipse">
              <a:avLst/>
            </a:prstGeom>
            <a:solidFill>
              <a:srgbClr val="FFFFFF"/>
            </a:solidFill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 sz="894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Segnaposto numero diapositiva 3">
            <a:extLst>
              <a:ext uri="{FF2B5EF4-FFF2-40B4-BE49-F238E27FC236}">
                <a16:creationId xmlns:a16="http://schemas.microsoft.com/office/drawing/2014/main" id="{670F8CC1-EA26-44C5-9C2C-E912294B8BCD}"/>
              </a:ext>
            </a:extLst>
          </p:cNvPr>
          <p:cNvSpPr txBox="1">
            <a:spLocks/>
          </p:cNvSpPr>
          <p:nvPr/>
        </p:nvSpPr>
        <p:spPr>
          <a:xfrm>
            <a:off x="3518693" y="6365875"/>
            <a:ext cx="2143125" cy="4746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fld id="{6123EE3C-1718-46A1-B7A3-A8D4CAEC1E20}" type="slidenum">
              <a:rPr lang="it-IT" sz="1200" smtClean="0">
                <a:solidFill>
                  <a:srgbClr val="005EA8"/>
                </a:solidFill>
                <a:latin typeface="Arial" charset="0"/>
                <a:ea typeface="+mn-ea"/>
                <a:cs typeface="ＭＳ Ｐゴシック" charset="0"/>
              </a:rPr>
              <a:pPr marL="0" marR="0" lvl="0" indent="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  <a:defRPr/>
              </a:pPr>
              <a:t>11</a:t>
            </a:fld>
            <a:endParaRPr lang="it-IT" sz="1200" dirty="0">
              <a:solidFill>
                <a:srgbClr val="005EA8"/>
              </a:solidFill>
              <a:latin typeface="Arial" charset="0"/>
              <a:ea typeface="+mn-ea"/>
              <a:cs typeface="ＭＳ Ｐゴシック" charset="0"/>
            </a:endParaRP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CEC19446-E14B-8147-A10D-CDDF3A79A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98ADB-F331-41DA-8AAC-504C943B8AEF}" type="slidenum">
              <a:rPr lang="it-IT" smtClean="0"/>
              <a:pPr>
                <a:defRPr/>
              </a:pPr>
              <a:t>11</a:t>
            </a:fld>
            <a:endParaRPr lang="it-IT" dirty="0"/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6373A9EA-46BA-AE40-8FD8-AD4BD44866C5}"/>
              </a:ext>
            </a:extLst>
          </p:cNvPr>
          <p:cNvSpPr txBox="1">
            <a:spLocks noChangeArrowheads="1"/>
          </p:cNvSpPr>
          <p:nvPr/>
        </p:nvSpPr>
        <p:spPr>
          <a:xfrm>
            <a:off x="939932" y="398992"/>
            <a:ext cx="8207541" cy="42898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9pPr>
          </a:lstStyle>
          <a:p>
            <a:pPr algn="l" eaLnBrk="1" hangingPunct="1">
              <a:defRPr/>
            </a:pPr>
            <a:r>
              <a:rPr lang="it-IT" altLang="x-none" sz="2600" b="1" dirty="0">
                <a:solidFill>
                  <a:srgbClr val="005EA8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Elettrodotto 380 kV Chiaramonte </a:t>
            </a:r>
            <a:r>
              <a:rPr lang="it-IT" altLang="x-none" sz="2600" b="1">
                <a:solidFill>
                  <a:srgbClr val="005EA8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Gulfi – Ciminna</a:t>
            </a:r>
            <a:endParaRPr lang="it-IT" altLang="x-none" sz="2600" b="1" dirty="0">
              <a:solidFill>
                <a:srgbClr val="005EA8"/>
              </a:solidFill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48179" y="4683438"/>
            <a:ext cx="556621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Decreto autorizzativo</a:t>
            </a:r>
            <a:endParaRPr lang="it-IT" sz="1600" dirty="0">
              <a:solidFill>
                <a:srgbClr val="00000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Il Ministero dello Sviluppo Economico ha emanato il </a:t>
            </a:r>
            <a:r>
              <a:rPr lang="it-IT" sz="16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decreto autorizzativo ad aprile 2018</a:t>
            </a: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, ma una </a:t>
            </a:r>
            <a:r>
              <a:rPr lang="it-IT" sz="16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sentenza del Consiglio di Stato dell’agosto 2018 ha annullato </a:t>
            </a: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l’autorizzazione. A </a:t>
            </a:r>
            <a:r>
              <a:rPr lang="it-IT" sz="160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dicembre è stato riavviato il procedimento autorizzativo</a:t>
            </a: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2428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ttangolo 7"/>
          <p:cNvSpPr>
            <a:spLocks noChangeArrowheads="1"/>
          </p:cNvSpPr>
          <p:nvPr/>
        </p:nvSpPr>
        <p:spPr bwMode="auto">
          <a:xfrm>
            <a:off x="729092" y="5583523"/>
            <a:ext cx="8153278" cy="64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600" dirty="0">
                <a:latin typeface="Arial" panose="020B0604020202020204" pitchFamily="34" charset="0"/>
                <a:cs typeface="Arial" panose="020B0604020202020204" pitchFamily="34" charset="0"/>
              </a:rPr>
              <a:t>Il gruppo Terna è responsabile della </a:t>
            </a:r>
            <a:r>
              <a:rPr lang="it-IT" alt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trasmissione</a:t>
            </a:r>
            <a:r>
              <a:rPr lang="it-IT" altLang="it-IT" sz="1600" dirty="0">
                <a:latin typeface="Arial" panose="020B0604020202020204" pitchFamily="34" charset="0"/>
                <a:cs typeface="Arial" panose="020B0604020202020204" pitchFamily="34" charset="0"/>
              </a:rPr>
              <a:t> di energia elettrica lungo la rete ad alta ed altissima tensione.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39932" y="398992"/>
            <a:ext cx="8207541" cy="42898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9pPr>
          </a:lstStyle>
          <a:p>
            <a:pPr algn="l" eaLnBrk="1" hangingPunct="1">
              <a:defRPr/>
            </a:pPr>
            <a:r>
              <a:rPr lang="it-IT" altLang="x-none" sz="2600" b="1" dirty="0">
                <a:solidFill>
                  <a:srgbClr val="005EA8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Terna</a:t>
            </a:r>
          </a:p>
        </p:txBody>
      </p:sp>
      <p:sp>
        <p:nvSpPr>
          <p:cNvPr id="18440" name="Rettangolo 7"/>
          <p:cNvSpPr>
            <a:spLocks noChangeArrowheads="1"/>
          </p:cNvSpPr>
          <p:nvPr/>
        </p:nvSpPr>
        <p:spPr bwMode="auto">
          <a:xfrm>
            <a:off x="729091" y="4716413"/>
            <a:ext cx="8037629" cy="89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it-IT" altLang="it-IT" sz="1600" dirty="0">
                <a:latin typeface="Arial" panose="020B0604020202020204" pitchFamily="34" charset="0"/>
                <a:cs typeface="Arial" panose="020B0604020202020204" pitchFamily="34" charset="0"/>
              </a:rPr>
              <a:t>Terna svolge una missione di </a:t>
            </a:r>
            <a:r>
              <a:rPr lang="it-IT" alt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servizio pubblico </a:t>
            </a:r>
            <a:r>
              <a:rPr lang="it-IT" altLang="it-IT" sz="1600" dirty="0">
                <a:latin typeface="Arial" panose="020B0604020202020204" pitchFamily="34" charset="0"/>
                <a:cs typeface="Arial" panose="020B0604020202020204" pitchFamily="34" charset="0"/>
              </a:rPr>
              <a:t>ai sensi della concessione statale che affida il compito di sviluppare la Rete di Trasmissione Nazionale e garantire la </a:t>
            </a:r>
            <a:r>
              <a:rPr lang="it-IT" alt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sicurezza del sistema elettrico nazionale,</a:t>
            </a:r>
            <a:r>
              <a:rPr lang="it-IT" altLang="it-IT" sz="1600" b="1" dirty="0">
                <a:solidFill>
                  <a:srgbClr val="9AA8D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1600" dirty="0">
                <a:latin typeface="Arial" panose="020B0604020202020204" pitchFamily="34" charset="0"/>
                <a:cs typeface="Arial" panose="020B0604020202020204" pitchFamily="34" charset="0"/>
              </a:rPr>
              <a:t>assicurando adeguati standard di </a:t>
            </a:r>
            <a:r>
              <a:rPr lang="it-IT" alt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qualità del servizio.</a:t>
            </a:r>
          </a:p>
        </p:txBody>
      </p:sp>
      <p:sp>
        <p:nvSpPr>
          <p:cNvPr id="13" name="Gallone 113">
            <a:extLst>
              <a:ext uri="{FF2B5EF4-FFF2-40B4-BE49-F238E27FC236}">
                <a16:creationId xmlns:a16="http://schemas.microsoft.com/office/drawing/2014/main" id="{C0A98653-A214-4EAF-A946-61BA42D62144}"/>
              </a:ext>
            </a:extLst>
          </p:cNvPr>
          <p:cNvSpPr>
            <a:spLocks/>
          </p:cNvSpPr>
          <p:nvPr/>
        </p:nvSpPr>
        <p:spPr>
          <a:xfrm>
            <a:off x="435612" y="4859807"/>
            <a:ext cx="143521" cy="428988"/>
          </a:xfrm>
          <a:prstGeom prst="chevron">
            <a:avLst>
              <a:gd name="adj" fmla="val 82124"/>
            </a:avLst>
          </a:prstGeom>
          <a:solidFill>
            <a:srgbClr val="005EA8"/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sz="159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Gallone 124">
            <a:extLst>
              <a:ext uri="{FF2B5EF4-FFF2-40B4-BE49-F238E27FC236}">
                <a16:creationId xmlns:a16="http://schemas.microsoft.com/office/drawing/2014/main" id="{5E5667CA-39E5-44B9-BEF3-8A38B4FC64AC}"/>
              </a:ext>
            </a:extLst>
          </p:cNvPr>
          <p:cNvSpPr>
            <a:spLocks/>
          </p:cNvSpPr>
          <p:nvPr/>
        </p:nvSpPr>
        <p:spPr bwMode="auto">
          <a:xfrm>
            <a:off x="435611" y="5691558"/>
            <a:ext cx="143521" cy="428988"/>
          </a:xfrm>
          <a:prstGeom prst="chevron">
            <a:avLst>
              <a:gd name="adj" fmla="val 82125"/>
            </a:avLst>
          </a:prstGeom>
          <a:solidFill>
            <a:srgbClr val="005EA8"/>
          </a:solidFill>
          <a:ln>
            <a:noFill/>
          </a:ln>
        </p:spPr>
        <p:txBody>
          <a:bodyPr/>
          <a:lstStyle>
            <a:lvl1pPr defTabSz="8636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863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863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863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863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863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863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863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863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it-IT" altLang="it-IT" sz="1987">
              <a:solidFill>
                <a:srgbClr val="00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CD56609D-57E4-4FBC-9862-39EF9B532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4917" y="1188583"/>
            <a:ext cx="6405699" cy="3477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egnaposto numero diapositiva 1">
            <a:extLst>
              <a:ext uri="{FF2B5EF4-FFF2-40B4-BE49-F238E27FC236}">
                <a16:creationId xmlns:a16="http://schemas.microsoft.com/office/drawing/2014/main" id="{E6EF9819-5C54-4641-8EA7-C18C5EA52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18692" y="6365875"/>
            <a:ext cx="2143125" cy="474663"/>
          </a:xfrm>
        </p:spPr>
        <p:txBody>
          <a:bodyPr/>
          <a:lstStyle/>
          <a:p>
            <a:fld id="{DAF67D0D-49C9-442B-A590-B2E9B0F8A897}" type="slidenum">
              <a:rPr lang="it-IT" smtClean="0"/>
              <a:pPr/>
              <a:t>2</a:t>
            </a:fld>
            <a:endParaRPr lang="it-IT" dirty="0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1E86E8F8-DD6D-AA40-833C-AC301D0BD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932" y="857794"/>
            <a:ext cx="820911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it-IT" sz="1995" dirty="0">
                <a:solidFill>
                  <a:srgbClr val="7F7F7F"/>
                </a:solidFill>
                <a:latin typeface="Arial" charset="0"/>
              </a:rPr>
              <a:t>Il ruolo nel sistema elettrico nazionale</a:t>
            </a:r>
          </a:p>
        </p:txBody>
      </p:sp>
    </p:spTree>
    <p:extLst>
      <p:ext uri="{BB962C8B-B14F-4D97-AF65-F5344CB8AC3E}">
        <p14:creationId xmlns:p14="http://schemas.microsoft.com/office/powerpoint/2010/main" val="4070101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E77DDC97-37CA-41F0-95EA-CB0B6A24F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98ADB-F331-41DA-8AAC-504C943B8AEF}" type="slidenum">
              <a:rPr lang="it-IT" smtClean="0"/>
              <a:pPr>
                <a:defRPr/>
              </a:pPr>
              <a:t>3</a:t>
            </a:fld>
            <a:endParaRPr lang="it-IT" dirty="0"/>
          </a:p>
        </p:txBody>
      </p:sp>
      <p:sp>
        <p:nvSpPr>
          <p:cNvPr id="37" name="Rettangolo 17">
            <a:extLst>
              <a:ext uri="{FF2B5EF4-FFF2-40B4-BE49-F238E27FC236}">
                <a16:creationId xmlns:a16="http://schemas.microsoft.com/office/drawing/2014/main" id="{2E23834E-5957-F348-89F1-50E40CFC3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22" y="1772145"/>
            <a:ext cx="3434323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3895" indent="-283895" algn="just">
              <a:spcBef>
                <a:spcPts val="597"/>
              </a:spcBef>
              <a:buFont typeface="Arial" panose="020B0604020202020204" pitchFamily="34" charset="0"/>
              <a:buChar char="•"/>
              <a:tabLst>
                <a:tab pos="176646" algn="l"/>
              </a:tabLst>
            </a:pP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Terna gestisce in Sicilia  </a:t>
            </a: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5.500 km di linee elettriche </a:t>
            </a: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alta e altissima tensione e </a:t>
            </a: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 stazioni elettriche</a:t>
            </a:r>
            <a:endParaRPr lang="en-US" sz="1600" dirty="0">
              <a:solidFill>
                <a:srgbClr val="005EA8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283895" indent="-283895" algn="just">
              <a:spcBef>
                <a:spcPts val="597"/>
              </a:spcBef>
              <a:buFont typeface="Arial" panose="020B0604020202020204" pitchFamily="34" charset="0"/>
              <a:buChar char="•"/>
              <a:tabLst>
                <a:tab pos="176646" algn="l"/>
              </a:tabLst>
            </a:pPr>
            <a:endParaRPr lang="it-IT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3895" indent="-283895" algn="just">
              <a:spcBef>
                <a:spcPts val="597"/>
              </a:spcBef>
              <a:buFont typeface="Arial" panose="020B0604020202020204" pitchFamily="34" charset="0"/>
              <a:buChar char="•"/>
              <a:tabLst>
                <a:tab pos="176646" algn="l"/>
              </a:tabLst>
            </a:pP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Oltre </a:t>
            </a: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 persone </a:t>
            </a: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impegnate sul territorio organizzate in una </a:t>
            </a: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Operativa di Trasmissione (AOT) </a:t>
            </a: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collocata a </a:t>
            </a: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Palermo</a:t>
            </a: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nelle 2 Unità impianti di Palermo e Catania e nei 3 Nuclei Operativi Distaccati di Corriolo (ME) Ragusa e Favara (AG) </a:t>
            </a:r>
            <a:endParaRPr lang="it-IT" sz="1600" baseline="30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magine 5" descr="foto.JPG">
            <a:extLst>
              <a:ext uri="{FF2B5EF4-FFF2-40B4-BE49-F238E27FC236}">
                <a16:creationId xmlns:a16="http://schemas.microsoft.com/office/drawing/2014/main" id="{597B1FDD-A11E-EB43-B93A-B951C227C49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255988" y="1658162"/>
            <a:ext cx="4919663" cy="367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9FC10E38-9CD8-6740-86B2-62D497EFE489}"/>
              </a:ext>
            </a:extLst>
          </p:cNvPr>
          <p:cNvSpPr txBox="1">
            <a:spLocks noChangeArrowheads="1"/>
          </p:cNvSpPr>
          <p:nvPr/>
        </p:nvSpPr>
        <p:spPr>
          <a:xfrm>
            <a:off x="939932" y="398992"/>
            <a:ext cx="8207541" cy="42898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9pPr>
          </a:lstStyle>
          <a:p>
            <a:pPr algn="l" eaLnBrk="1" hangingPunct="1">
              <a:defRPr/>
            </a:pPr>
            <a:r>
              <a:rPr lang="it-IT" altLang="x-none" sz="2600" b="1" dirty="0">
                <a:solidFill>
                  <a:srgbClr val="005EA8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Terna in Sicilia</a:t>
            </a:r>
          </a:p>
        </p:txBody>
      </p:sp>
    </p:spTree>
    <p:extLst>
      <p:ext uri="{BB962C8B-B14F-4D97-AF65-F5344CB8AC3E}">
        <p14:creationId xmlns:p14="http://schemas.microsoft.com/office/powerpoint/2010/main" val="35126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BainBulletsConfiguration" hidden="1"/>
          <p:cNvSpPr txBox="1">
            <a:spLocks noChangeArrowheads="1"/>
          </p:cNvSpPr>
          <p:nvPr/>
        </p:nvSpPr>
        <p:spPr bwMode="auto">
          <a:xfrm>
            <a:off x="42516" y="34895"/>
            <a:ext cx="8832096" cy="107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00">
                <a:solidFill>
                  <a:srgbClr val="FFFFFF"/>
                </a:solidFill>
                <a:latin typeface="Helvetica Neue" pitchFamily="2"/>
              </a:rPr>
              <a:t>155655_85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5075227" y="985923"/>
            <a:ext cx="4075387" cy="5124193"/>
          </a:xfrm>
          <a:prstGeom prst="roundRect">
            <a:avLst>
              <a:gd name="adj" fmla="val 3438"/>
            </a:avLst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613" tIns="45307" rIns="90613" bIns="45307" anchor="ctr"/>
          <a:lstStyle/>
          <a:p>
            <a:pPr algn="ctr" eaLnBrk="1" hangingPunct="1">
              <a:defRPr/>
            </a:pPr>
            <a:endParaRPr lang="it-IT" sz="992" dirty="0">
              <a:solidFill>
                <a:srgbClr val="000000"/>
              </a:solidFill>
              <a:latin typeface="Calibri" panose="020F0502020204030204" pitchFamily="34" charset="0"/>
              <a:ea typeface="ＭＳ Ｐゴシック" pitchFamily="34" charset="-128"/>
              <a:cs typeface="Calibri" panose="020F0502020204030204" pitchFamily="34" charset="0"/>
            </a:endParaRPr>
          </a:p>
        </p:txBody>
      </p:sp>
      <p:sp>
        <p:nvSpPr>
          <p:cNvPr id="155655" name="Text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4765" y="1171205"/>
            <a:ext cx="4170789" cy="2562207"/>
          </a:xfrm>
          <a:prstGeom prst="rect">
            <a:avLst/>
          </a:prstGeom>
          <a:noFill/>
          <a:ln w="25400">
            <a:noFill/>
          </a:ln>
        </p:spPr>
        <p:txBody>
          <a:bodyPr lIns="0" rIns="0"/>
          <a:lstStyle>
            <a:defPPr>
              <a:defRPr lang="it-IT"/>
            </a:defPPr>
            <a:lvl1pPr marL="182563" indent="-182563">
              <a:spcBef>
                <a:spcPts val="606"/>
              </a:spcBef>
              <a:spcAft>
                <a:spcPts val="0"/>
              </a:spcAft>
              <a:buSzPct val="100000"/>
              <a:buFont typeface="Verdana" panose="020B0604030504040204" pitchFamily="34" charset="0"/>
              <a:buChar char="•"/>
              <a:defRPr sz="1050">
                <a:solidFill>
                  <a:schemeClr val="bg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49263" lvl="1" indent="-182563">
              <a:spcBef>
                <a:spcPts val="182"/>
              </a:spcBef>
              <a:spcAft>
                <a:spcPts val="0"/>
              </a:spcAft>
              <a:buSzPct val="100000"/>
              <a:buFont typeface="Verdana" panose="020B0604030504040204" pitchFamily="34" charset="0"/>
              <a:buChar char="-"/>
              <a:defRPr sz="850">
                <a:solidFill>
                  <a:schemeClr val="bg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marL="323850" indent="-285750" algn="just">
              <a:spcBef>
                <a:spcPts val="501"/>
              </a:spcBef>
              <a:defRPr/>
            </a:pPr>
            <a:r>
              <a:rPr lang="it-IT" altLang="it-IT" sz="1600" dirty="0">
                <a:solidFill>
                  <a:schemeClr val="tx1"/>
                </a:solidFill>
                <a:ea typeface="ＭＳ Ｐゴシック" pitchFamily="34" charset="-128"/>
              </a:rPr>
              <a:t>Sistema di trasmissione primario  costituito da </a:t>
            </a:r>
            <a:r>
              <a:rPr lang="it-IT" altLang="it-IT" sz="1600" b="1" dirty="0">
                <a:solidFill>
                  <a:srgbClr val="005EA8"/>
                </a:solidFill>
              </a:rPr>
              <a:t>un’unica dorsale a 380kV </a:t>
            </a:r>
            <a:r>
              <a:rPr lang="it-IT" altLang="it-IT" sz="1600" dirty="0">
                <a:solidFill>
                  <a:schemeClr val="tx1"/>
                </a:solidFill>
                <a:ea typeface="ＭＳ Ｐゴシック" pitchFamily="34" charset="-128"/>
              </a:rPr>
              <a:t>nell’area orientale e da </a:t>
            </a:r>
            <a:r>
              <a:rPr lang="it-IT" altLang="it-IT" sz="1600" b="1" dirty="0">
                <a:solidFill>
                  <a:srgbClr val="005EA8"/>
                </a:solidFill>
              </a:rPr>
              <a:t>un anello a 220kV </a:t>
            </a:r>
            <a:r>
              <a:rPr lang="it-IT" altLang="it-IT" sz="1600" dirty="0">
                <a:solidFill>
                  <a:schemeClr val="tx1"/>
                </a:solidFill>
                <a:ea typeface="ＭＳ Ｐゴシック" pitchFamily="34" charset="-128"/>
              </a:rPr>
              <a:t>con limitata capacità di trasporto tra aree Ovest ed Est</a:t>
            </a:r>
          </a:p>
          <a:p>
            <a:pPr marL="715963" lvl="2" indent="-352425" algn="just">
              <a:spcBef>
                <a:spcPts val="202"/>
              </a:spcBef>
              <a:buFont typeface="Courier New" panose="02070309020205020404" pitchFamily="49" charset="0"/>
              <a:buChar char="o"/>
              <a:defRPr/>
            </a:pPr>
            <a:r>
              <a:rPr lang="it-IT" altLang="it-IT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Si possono verificare vincoli all'esercizio della capacità produttiva disponibile (ostacolo per unità produttive più efficienti e per sviluppo di nuova generazione).</a:t>
            </a:r>
          </a:p>
        </p:txBody>
      </p:sp>
      <p:sp>
        <p:nvSpPr>
          <p:cNvPr id="20491" name="Immagine 4"/>
          <p:cNvSpPr>
            <a:spLocks noChangeAspect="1"/>
          </p:cNvSpPr>
          <p:nvPr/>
        </p:nvSpPr>
        <p:spPr bwMode="auto">
          <a:xfrm>
            <a:off x="17442" y="1918024"/>
            <a:ext cx="5111575" cy="3856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it-IT" altLang="it-IT" sz="1789">
              <a:solidFill>
                <a:srgbClr val="D8DCE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Segnaposto numero diapositiva 3">
            <a:extLst>
              <a:ext uri="{FF2B5EF4-FFF2-40B4-BE49-F238E27FC236}">
                <a16:creationId xmlns:a16="http://schemas.microsoft.com/office/drawing/2014/main" id="{0A30CE41-3048-437E-BBB2-85910C77BCFF}"/>
              </a:ext>
            </a:extLst>
          </p:cNvPr>
          <p:cNvSpPr txBox="1">
            <a:spLocks/>
          </p:cNvSpPr>
          <p:nvPr/>
        </p:nvSpPr>
        <p:spPr>
          <a:xfrm>
            <a:off x="3518693" y="6365875"/>
            <a:ext cx="2143125" cy="4746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fld id="{6123EE3C-1718-46A1-B7A3-A8D4CAEC1E20}" type="slidenum">
              <a:rPr lang="it-IT" sz="1200" smtClean="0">
                <a:solidFill>
                  <a:srgbClr val="005EA8"/>
                </a:solidFill>
                <a:latin typeface="Arial" charset="0"/>
                <a:ea typeface="+mn-ea"/>
                <a:cs typeface="ＭＳ Ｐゴシック" charset="0"/>
              </a:rPr>
              <a:pPr marL="0" marR="0" lvl="0" indent="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  <a:defRPr/>
              </a:pPr>
              <a:t>4</a:t>
            </a:fld>
            <a:endParaRPr lang="it-IT" sz="1200" dirty="0">
              <a:solidFill>
                <a:srgbClr val="005EA8"/>
              </a:solidFill>
              <a:latin typeface="Arial" charset="0"/>
              <a:ea typeface="+mn-ea"/>
              <a:cs typeface="ＭＳ Ｐゴシック" charset="0"/>
            </a:endParaRP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0D01D3BD-C5DE-664D-8C50-C36BB1F12C9B}"/>
              </a:ext>
            </a:extLst>
          </p:cNvPr>
          <p:cNvGrpSpPr/>
          <p:nvPr/>
        </p:nvGrpSpPr>
        <p:grpSpPr>
          <a:xfrm>
            <a:off x="4913280" y="3276253"/>
            <a:ext cx="3994687" cy="2520280"/>
            <a:chOff x="4913280" y="3276253"/>
            <a:chExt cx="3994687" cy="2520280"/>
          </a:xfrm>
        </p:grpSpPr>
        <p:pic>
          <p:nvPicPr>
            <p:cNvPr id="37" name="Immagine 36">
              <a:extLst>
                <a:ext uri="{FF2B5EF4-FFF2-40B4-BE49-F238E27FC236}">
                  <a16:creationId xmlns:a16="http://schemas.microsoft.com/office/drawing/2014/main" id="{52602A8D-927F-44B5-805A-C265E66EEE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720"/>
            <a:stretch/>
          </p:blipFill>
          <p:spPr>
            <a:xfrm>
              <a:off x="4913280" y="3276253"/>
              <a:ext cx="3994687" cy="2511010"/>
            </a:xfrm>
            <a:prstGeom prst="rect">
              <a:avLst/>
            </a:prstGeom>
          </p:spPr>
        </p:pic>
        <p:grpSp>
          <p:nvGrpSpPr>
            <p:cNvPr id="2" name="Gruppo 1">
              <a:extLst>
                <a:ext uri="{FF2B5EF4-FFF2-40B4-BE49-F238E27FC236}">
                  <a16:creationId xmlns:a16="http://schemas.microsoft.com/office/drawing/2014/main" id="{2ED1DA52-1FCD-784D-BE77-3486D03375E3}"/>
                </a:ext>
              </a:extLst>
            </p:cNvPr>
            <p:cNvGrpSpPr/>
            <p:nvPr/>
          </p:nvGrpSpPr>
          <p:grpSpPr>
            <a:xfrm>
              <a:off x="5024080" y="5009743"/>
              <a:ext cx="1343969" cy="786790"/>
              <a:chOff x="7494759" y="5441791"/>
              <a:chExt cx="1343969" cy="786790"/>
            </a:xfrm>
          </p:grpSpPr>
          <p:cxnSp>
            <p:nvCxnSpPr>
              <p:cNvPr id="4" name="Connettore diritto 3">
                <a:extLst>
                  <a:ext uri="{FF2B5EF4-FFF2-40B4-BE49-F238E27FC236}">
                    <a16:creationId xmlns:a16="http://schemas.microsoft.com/office/drawing/2014/main" id="{8F94642D-2C5B-4FDF-9676-B96750D34BA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494759" y="5790798"/>
                <a:ext cx="612444" cy="8384"/>
              </a:xfrm>
              <a:prstGeom prst="line">
                <a:avLst/>
              </a:prstGeom>
              <a:solidFill>
                <a:schemeClr val="accent1"/>
              </a:solidFill>
              <a:ln w="222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Connettore diritto 39">
                <a:extLst>
                  <a:ext uri="{FF2B5EF4-FFF2-40B4-BE49-F238E27FC236}">
                    <a16:creationId xmlns:a16="http://schemas.microsoft.com/office/drawing/2014/main" id="{6EB25576-5CB0-459F-9809-F50E3150404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494759" y="5931443"/>
                <a:ext cx="612444" cy="6238"/>
              </a:xfrm>
              <a:prstGeom prst="line">
                <a:avLst/>
              </a:prstGeom>
              <a:solidFill>
                <a:schemeClr val="accent1"/>
              </a:solidFill>
              <a:ln w="222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Connettore diritto 40">
                <a:extLst>
                  <a:ext uri="{FF2B5EF4-FFF2-40B4-BE49-F238E27FC236}">
                    <a16:creationId xmlns:a16="http://schemas.microsoft.com/office/drawing/2014/main" id="{ED26DB16-857F-4285-866D-D7648E18711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494759" y="6083842"/>
                <a:ext cx="615420" cy="0"/>
              </a:xfrm>
              <a:prstGeom prst="line">
                <a:avLst/>
              </a:prstGeom>
              <a:solidFill>
                <a:schemeClr val="accent1"/>
              </a:solidFill>
              <a:ln w="22225" cap="flat" cmpd="sng" algn="ctr">
                <a:solidFill>
                  <a:srgbClr val="CF1FBA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" name="CasellaDiTesto 4">
                <a:extLst>
                  <a:ext uri="{FF2B5EF4-FFF2-40B4-BE49-F238E27FC236}">
                    <a16:creationId xmlns:a16="http://schemas.microsoft.com/office/drawing/2014/main" id="{7F809672-AB00-4C13-B20E-466E4F6100B4}"/>
                  </a:ext>
                </a:extLst>
              </p:cNvPr>
              <p:cNvSpPr txBox="1"/>
              <p:nvPr/>
            </p:nvSpPr>
            <p:spPr>
              <a:xfrm>
                <a:off x="8214839" y="5646782"/>
                <a:ext cx="6238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200" b="1" dirty="0">
                    <a:solidFill>
                      <a:schemeClr val="tx1"/>
                    </a:solidFill>
                  </a:rPr>
                  <a:t>380kV</a:t>
                </a:r>
              </a:p>
            </p:txBody>
          </p:sp>
          <p:sp>
            <p:nvSpPr>
              <p:cNvPr id="42" name="CasellaDiTesto 41">
                <a:extLst>
                  <a:ext uri="{FF2B5EF4-FFF2-40B4-BE49-F238E27FC236}">
                    <a16:creationId xmlns:a16="http://schemas.microsoft.com/office/drawing/2014/main" id="{747E4CBD-DD73-476F-B647-EEEBED8AF400}"/>
                  </a:ext>
                </a:extLst>
              </p:cNvPr>
              <p:cNvSpPr txBox="1"/>
              <p:nvPr/>
            </p:nvSpPr>
            <p:spPr>
              <a:xfrm>
                <a:off x="8214839" y="5799182"/>
                <a:ext cx="6238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200" b="1" dirty="0">
                    <a:solidFill>
                      <a:schemeClr val="tx1"/>
                    </a:solidFill>
                  </a:rPr>
                  <a:t>220kV</a:t>
                </a:r>
              </a:p>
            </p:txBody>
          </p:sp>
          <p:sp>
            <p:nvSpPr>
              <p:cNvPr id="43" name="CasellaDiTesto 42">
                <a:extLst>
                  <a:ext uri="{FF2B5EF4-FFF2-40B4-BE49-F238E27FC236}">
                    <a16:creationId xmlns:a16="http://schemas.microsoft.com/office/drawing/2014/main" id="{982091EF-9E2C-47C8-8078-96FC8276E364}"/>
                  </a:ext>
                </a:extLst>
              </p:cNvPr>
              <p:cNvSpPr txBox="1"/>
              <p:nvPr/>
            </p:nvSpPr>
            <p:spPr>
              <a:xfrm>
                <a:off x="8214839" y="5951582"/>
                <a:ext cx="6238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200" b="1" dirty="0">
                    <a:solidFill>
                      <a:schemeClr val="tx1"/>
                    </a:solidFill>
                  </a:rPr>
                  <a:t>150kV</a:t>
                </a:r>
              </a:p>
            </p:txBody>
          </p:sp>
          <p:sp>
            <p:nvSpPr>
              <p:cNvPr id="45" name="CasellaDiTesto 44">
                <a:extLst>
                  <a:ext uri="{FF2B5EF4-FFF2-40B4-BE49-F238E27FC236}">
                    <a16:creationId xmlns:a16="http://schemas.microsoft.com/office/drawing/2014/main" id="{67413F22-FA0C-4DFE-93D7-DAB3C11CC813}"/>
                  </a:ext>
                </a:extLst>
              </p:cNvPr>
              <p:cNvSpPr txBox="1"/>
              <p:nvPr/>
            </p:nvSpPr>
            <p:spPr>
              <a:xfrm>
                <a:off x="7638775" y="5441791"/>
                <a:ext cx="82747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200" b="1" dirty="0">
                    <a:solidFill>
                      <a:schemeClr val="tx1"/>
                    </a:solidFill>
                  </a:rPr>
                  <a:t>Linee AT</a:t>
                </a:r>
              </a:p>
            </p:txBody>
          </p:sp>
        </p:grpSp>
      </p:grpSp>
      <p:sp>
        <p:nvSpPr>
          <p:cNvPr id="17" name="Rectangle 2">
            <a:extLst>
              <a:ext uri="{FF2B5EF4-FFF2-40B4-BE49-F238E27FC236}">
                <a16:creationId xmlns:a16="http://schemas.microsoft.com/office/drawing/2014/main" id="{193D870D-A520-5445-8247-F759866A71E4}"/>
              </a:ext>
            </a:extLst>
          </p:cNvPr>
          <p:cNvSpPr txBox="1">
            <a:spLocks noChangeArrowheads="1"/>
          </p:cNvSpPr>
          <p:nvPr/>
        </p:nvSpPr>
        <p:spPr>
          <a:xfrm>
            <a:off x="939932" y="398992"/>
            <a:ext cx="8207541" cy="42898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9pPr>
          </a:lstStyle>
          <a:p>
            <a:pPr algn="l" eaLnBrk="1" hangingPunct="1">
              <a:defRPr/>
            </a:pPr>
            <a:r>
              <a:rPr lang="it-IT" altLang="x-none" sz="2600" b="1" dirty="0">
                <a:solidFill>
                  <a:srgbClr val="005EA8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Stato della rete elettrica in Sicilia</a:t>
            </a:r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3269737A-7C13-B144-94F5-D1A7FCCE9A7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4765" y="3946211"/>
            <a:ext cx="4170790" cy="877244"/>
          </a:xfrm>
          <a:prstGeom prst="rect">
            <a:avLst/>
          </a:prstGeom>
          <a:noFill/>
          <a:ln w="25400">
            <a:noFill/>
          </a:ln>
        </p:spPr>
        <p:txBody>
          <a:bodyPr lIns="0" rIns="0"/>
          <a:lstStyle>
            <a:defPPr>
              <a:defRPr lang="it-IT"/>
            </a:defPPr>
            <a:lvl1pPr marL="182563" indent="-182563">
              <a:spcBef>
                <a:spcPts val="606"/>
              </a:spcBef>
              <a:spcAft>
                <a:spcPts val="0"/>
              </a:spcAft>
              <a:buSzPct val="100000"/>
              <a:buFont typeface="Verdana" panose="020B0604030504040204" pitchFamily="34" charset="0"/>
              <a:buChar char="•"/>
              <a:defRPr sz="1050">
                <a:solidFill>
                  <a:schemeClr val="bg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49263" lvl="1" indent="-182563">
              <a:spcBef>
                <a:spcPts val="182"/>
              </a:spcBef>
              <a:spcAft>
                <a:spcPts val="0"/>
              </a:spcAft>
              <a:buSzPct val="100000"/>
              <a:buFont typeface="Verdana" panose="020B0604030504040204" pitchFamily="34" charset="0"/>
              <a:buChar char="-"/>
              <a:defRPr sz="850">
                <a:solidFill>
                  <a:schemeClr val="bg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marL="323850" indent="-285750" algn="just">
              <a:spcBef>
                <a:spcPts val="501"/>
              </a:spcBef>
              <a:defRPr/>
            </a:pPr>
            <a:r>
              <a:rPr lang="it-IT" altLang="it-IT" sz="1600" dirty="0">
                <a:solidFill>
                  <a:schemeClr val="tx1"/>
                </a:solidFill>
                <a:ea typeface="ＭＳ Ｐゴシック" pitchFamily="34" charset="-128"/>
              </a:rPr>
              <a:t>Entrata in servizio di numerosi impianti di </a:t>
            </a:r>
            <a:r>
              <a:rPr lang="it-IT" altLang="it-IT" sz="1600" b="1" dirty="0">
                <a:solidFill>
                  <a:srgbClr val="005EA8"/>
                </a:solidFill>
              </a:rPr>
              <a:t>produzione da fonti rinnovabili</a:t>
            </a:r>
          </a:p>
          <a:p>
            <a:pPr marL="715963" lvl="1" indent="-352425" algn="just">
              <a:spcBef>
                <a:spcPts val="501"/>
              </a:spcBef>
              <a:buFont typeface="Courier New" panose="02070309020205020404" pitchFamily="49" charset="0"/>
              <a:buChar char="o"/>
              <a:defRPr/>
            </a:pPr>
            <a:r>
              <a:rPr lang="it-IT" altLang="it-IT" sz="1600" dirty="0">
                <a:solidFill>
                  <a:schemeClr val="tx1"/>
                </a:solidFill>
                <a:ea typeface="ＭＳ Ｐゴシック" pitchFamily="34" charset="-128"/>
              </a:rPr>
              <a:t>Porzioni di rete AT da sviluppare.</a:t>
            </a:r>
            <a:endParaRPr lang="it-IT" altLang="it-IT" sz="1600" dirty="0">
              <a:solidFill>
                <a:schemeClr val="tx1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8484C98F-57A0-7B46-BFE8-30A409A5417F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7459" y="5036254"/>
            <a:ext cx="4170789" cy="877244"/>
          </a:xfrm>
          <a:prstGeom prst="rect">
            <a:avLst/>
          </a:prstGeom>
          <a:noFill/>
          <a:ln w="22225">
            <a:noFill/>
          </a:ln>
        </p:spPr>
        <p:txBody>
          <a:bodyPr lIns="0" rIns="0"/>
          <a:lstStyle>
            <a:defPPr>
              <a:defRPr lang="it-IT"/>
            </a:defPPr>
            <a:lvl1pPr marL="182563" indent="-182563">
              <a:spcBef>
                <a:spcPts val="606"/>
              </a:spcBef>
              <a:spcAft>
                <a:spcPts val="0"/>
              </a:spcAft>
              <a:buSzPct val="100000"/>
              <a:buFont typeface="Verdana" panose="020B0604030504040204" pitchFamily="34" charset="0"/>
              <a:buChar char="•"/>
              <a:defRPr sz="1050">
                <a:solidFill>
                  <a:schemeClr val="bg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49263" lvl="1" indent="-182563">
              <a:spcBef>
                <a:spcPts val="182"/>
              </a:spcBef>
              <a:spcAft>
                <a:spcPts val="0"/>
              </a:spcAft>
              <a:buSzPct val="100000"/>
              <a:buFont typeface="Verdana" panose="020B0604030504040204" pitchFamily="34" charset="0"/>
              <a:buChar char="-"/>
              <a:defRPr sz="850">
                <a:solidFill>
                  <a:schemeClr val="bg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marL="317500" indent="-317500" algn="just">
              <a:spcBef>
                <a:spcPts val="501"/>
              </a:spcBef>
              <a:buClr>
                <a:schemeClr val="tx1"/>
              </a:buClr>
              <a:defRPr/>
            </a:pPr>
            <a:r>
              <a:rPr lang="it-IT" sz="1600" b="1" dirty="0">
                <a:solidFill>
                  <a:srgbClr val="005EA8"/>
                </a:solidFill>
              </a:rPr>
              <a:t>Sovraccarichi</a:t>
            </a:r>
            <a:r>
              <a:rPr lang="it-IT" sz="1600" dirty="0">
                <a:solidFill>
                  <a:schemeClr val="tx1"/>
                </a:solidFill>
                <a:ea typeface="ＭＳ Ｐゴシック" pitchFamily="34" charset="-128"/>
              </a:rPr>
              <a:t> sulle arterie a 150 kV</a:t>
            </a:r>
          </a:p>
          <a:p>
            <a:pPr marL="669925" lvl="1" indent="-306388" algn="just">
              <a:spcBef>
                <a:spcPts val="501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/>
            </a:pPr>
            <a:r>
              <a:rPr lang="it-IT" sz="1600" dirty="0">
                <a:solidFill>
                  <a:schemeClr val="tx1"/>
                </a:solidFill>
                <a:ea typeface="ＭＳ Ｐゴシック" pitchFamily="34" charset="-128"/>
              </a:rPr>
              <a:t>Rischio di sicurezza di alimentazione nelle aree di Palermo e Catania.</a:t>
            </a:r>
          </a:p>
        </p:txBody>
      </p:sp>
      <p:sp>
        <p:nvSpPr>
          <p:cNvPr id="24" name="TextBox 4">
            <a:extLst>
              <a:ext uri="{FF2B5EF4-FFF2-40B4-BE49-F238E27FC236}">
                <a16:creationId xmlns:a16="http://schemas.microsoft.com/office/drawing/2014/main" id="{F9A4E02D-1470-E444-A5DE-3175345DE344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28930" y="1177009"/>
            <a:ext cx="4181806" cy="1764586"/>
          </a:xfrm>
          <a:prstGeom prst="rect">
            <a:avLst/>
          </a:prstGeom>
          <a:noFill/>
          <a:ln w="25400">
            <a:noFill/>
          </a:ln>
        </p:spPr>
        <p:txBody>
          <a:bodyPr lIns="0" rIns="0"/>
          <a:lstStyle>
            <a:defPPr>
              <a:defRPr lang="it-IT"/>
            </a:defPPr>
            <a:lvl1pPr marL="182563" indent="-182563">
              <a:spcBef>
                <a:spcPts val="606"/>
              </a:spcBef>
              <a:spcAft>
                <a:spcPts val="0"/>
              </a:spcAft>
              <a:buSzPct val="100000"/>
              <a:buFont typeface="Verdana" panose="020B0604030504040204" pitchFamily="34" charset="0"/>
              <a:buChar char="•"/>
              <a:defRPr sz="1050">
                <a:solidFill>
                  <a:schemeClr val="bg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49263" lvl="1" indent="-182563">
              <a:spcBef>
                <a:spcPts val="182"/>
              </a:spcBef>
              <a:spcAft>
                <a:spcPts val="0"/>
              </a:spcAft>
              <a:buSzPct val="100000"/>
              <a:buFont typeface="Verdana" panose="020B0604030504040204" pitchFamily="34" charset="0"/>
              <a:buChar char="-"/>
              <a:defRPr sz="850">
                <a:solidFill>
                  <a:schemeClr val="bg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marL="317500" indent="-282575" algn="just">
              <a:spcBef>
                <a:spcPts val="501"/>
              </a:spcBef>
              <a:defRPr/>
            </a:pPr>
            <a:r>
              <a:rPr lang="it-IT" sz="1600" dirty="0">
                <a:solidFill>
                  <a:schemeClr val="tx1"/>
                </a:solidFill>
                <a:ea typeface="ＭＳ Ｐゴシック" pitchFamily="34" charset="-128"/>
              </a:rPr>
              <a:t>Limitata disponibilità di </a:t>
            </a:r>
            <a:r>
              <a:rPr lang="it-IT" sz="1600" b="1" dirty="0">
                <a:solidFill>
                  <a:srgbClr val="005EA8"/>
                </a:solidFill>
              </a:rPr>
              <a:t>risorse per la regolazione della tensione</a:t>
            </a:r>
            <a:endParaRPr lang="it-IT" sz="1600" b="1" dirty="0">
              <a:solidFill>
                <a:schemeClr val="tx1"/>
              </a:solidFill>
              <a:latin typeface="Helvetica Neue" charset="0"/>
              <a:ea typeface="ＭＳ Ｐゴシック" pitchFamily="34" charset="-128"/>
              <a:cs typeface="+mn-cs"/>
            </a:endParaRPr>
          </a:p>
          <a:p>
            <a:pPr marL="669925" lvl="1" indent="-306388" algn="just">
              <a:spcBef>
                <a:spcPts val="501"/>
              </a:spcBef>
              <a:buFont typeface="Courier New" panose="02070309020205020404" pitchFamily="49" charset="0"/>
              <a:buChar char="o"/>
              <a:defRPr/>
            </a:pPr>
            <a:r>
              <a:rPr lang="it-IT" sz="1600" dirty="0">
                <a:solidFill>
                  <a:schemeClr val="tx1"/>
                </a:solidFill>
                <a:ea typeface="ＭＳ Ｐゴシック" pitchFamily="34" charset="-128"/>
              </a:rPr>
              <a:t>Necessaria installazione di dispositivi di compensazione in occasione della realizzazione del nuovo elettrodotto 380 </a:t>
            </a:r>
            <a:r>
              <a:rPr lang="it-IT" sz="1600" dirty="0" err="1">
                <a:solidFill>
                  <a:schemeClr val="tx1"/>
                </a:solidFill>
                <a:ea typeface="ＭＳ Ｐゴシック" pitchFamily="34" charset="-128"/>
              </a:rPr>
              <a:t>kV</a:t>
            </a:r>
            <a:r>
              <a:rPr lang="it-IT" sz="1600" dirty="0">
                <a:solidFill>
                  <a:schemeClr val="tx1"/>
                </a:solidFill>
                <a:ea typeface="ＭＳ Ｐゴシック" pitchFamily="34" charset="-128"/>
              </a:rPr>
              <a:t> Paternò – Pantano – Priolo.</a:t>
            </a:r>
          </a:p>
          <a:p>
            <a:pPr algn="just">
              <a:spcBef>
                <a:spcPts val="501"/>
              </a:spcBef>
              <a:buClr>
                <a:schemeClr val="tx1"/>
              </a:buClr>
              <a:defRPr/>
            </a:pPr>
            <a:endParaRPr lang="it-IT" sz="1600" dirty="0">
              <a:solidFill>
                <a:schemeClr val="tx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6902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E77DDC97-37CA-41F0-95EA-CB0B6A24F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98ADB-F331-41DA-8AAC-504C943B8AEF}" type="slidenum">
              <a:rPr lang="it-IT" smtClean="0"/>
              <a:pPr>
                <a:defRPr/>
              </a:pPr>
              <a:t>5</a:t>
            </a:fld>
            <a:endParaRPr lang="it-IT" dirty="0"/>
          </a:p>
        </p:txBody>
      </p:sp>
      <p:sp>
        <p:nvSpPr>
          <p:cNvPr id="34" name="Rectangle 2">
            <a:extLst>
              <a:ext uri="{FF2B5EF4-FFF2-40B4-BE49-F238E27FC236}">
                <a16:creationId xmlns:a16="http://schemas.microsoft.com/office/drawing/2014/main" id="{BE4879DE-090F-4FA6-9C4D-CE929F3DA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784" y="1021918"/>
            <a:ext cx="8424936" cy="1658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844" tIns="45422" rIns="90844" bIns="45422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08465" eaLnBrk="0" hangingPunct="0">
              <a:lnSpc>
                <a:spcPct val="130000"/>
              </a:lnSpc>
            </a:pPr>
            <a:r>
              <a:rPr lang="it-IT" altLang="it-IT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Oltre al raddoppio del collegamento tra Sicilia e Calabria «Sorgente – Rizziconi» (in servizio già da maggio 2016), Terna ha programmato in regione una serie di </a:t>
            </a:r>
            <a:r>
              <a:rPr lang="it-IT" altLang="it-IT" sz="1600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interventi di sviluppo della rete elettrica di trasmissione </a:t>
            </a:r>
            <a:r>
              <a:rPr lang="it-IT" altLang="it-IT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finalizzati a </a:t>
            </a:r>
            <a:r>
              <a:rPr lang="it-IT" altLang="it-IT" sz="1600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risolvere le criticità attuali e aumentare in modo significativo la sicurezza del sistema elettrico siciliano</a:t>
            </a:r>
            <a:r>
              <a:rPr lang="it-IT" altLang="it-IT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it-IT" altLang="it-IT" sz="16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sia in termini di qualità sia di continuità delle forniture di energia elettrica alle imprese e ai cittadini.</a:t>
            </a:r>
            <a:endParaRPr lang="it-IT" altLang="it-IT" sz="1600" dirty="0">
              <a:solidFill>
                <a:srgbClr val="00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">
            <a:extLst>
              <a:ext uri="{FF2B5EF4-FFF2-40B4-BE49-F238E27FC236}">
                <a16:creationId xmlns:a16="http://schemas.microsoft.com/office/drawing/2014/main" id="{251ACE06-BECD-8642-8543-CF4491909501}"/>
              </a:ext>
            </a:extLst>
          </p:cNvPr>
          <p:cNvSpPr txBox="1">
            <a:spLocks noChangeArrowheads="1"/>
          </p:cNvSpPr>
          <p:nvPr/>
        </p:nvSpPr>
        <p:spPr>
          <a:xfrm>
            <a:off x="341784" y="2700189"/>
            <a:ext cx="8280920" cy="428988"/>
          </a:xfrm>
          <a:prstGeom prst="rect">
            <a:avLst/>
          </a:prstGeom>
          <a:noFill/>
        </p:spPr>
        <p:txBody>
          <a:bodyPr/>
          <a:lstStyle/>
          <a:p>
            <a:pPr algn="ctr">
              <a:defRPr/>
            </a:pP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Sono previsti oltre 600 mln € di investimenti in Sicilia nel periodo 2019-2023  </a:t>
            </a:r>
          </a:p>
        </p:txBody>
      </p:sp>
      <p:sp>
        <p:nvSpPr>
          <p:cNvPr id="28" name="Rectangle 2">
            <a:extLst>
              <a:ext uri="{FF2B5EF4-FFF2-40B4-BE49-F238E27FC236}">
                <a16:creationId xmlns:a16="http://schemas.microsoft.com/office/drawing/2014/main" id="{AFA69CCE-58F5-5B4D-8FC8-CAC5BAC9523A}"/>
              </a:ext>
            </a:extLst>
          </p:cNvPr>
          <p:cNvSpPr txBox="1">
            <a:spLocks noChangeArrowheads="1"/>
          </p:cNvSpPr>
          <p:nvPr/>
        </p:nvSpPr>
        <p:spPr>
          <a:xfrm>
            <a:off x="939932" y="398992"/>
            <a:ext cx="8207541" cy="42898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9pPr>
          </a:lstStyle>
          <a:p>
            <a:pPr algn="l" eaLnBrk="1" hangingPunct="1">
              <a:defRPr/>
            </a:pPr>
            <a:r>
              <a:rPr lang="it-IT" altLang="x-none" sz="2600" b="1" dirty="0">
                <a:solidFill>
                  <a:srgbClr val="005EA8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Principali interventi sulla rete siciliana/1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65DC0B78-84A9-46BE-9764-4801ECEF2E90}"/>
              </a:ext>
            </a:extLst>
          </p:cNvPr>
          <p:cNvSpPr/>
          <p:nvPr/>
        </p:nvSpPr>
        <p:spPr>
          <a:xfrm>
            <a:off x="413792" y="4716413"/>
            <a:ext cx="4177716" cy="738664"/>
          </a:xfrm>
          <a:prstGeom prst="rect">
            <a:avLst/>
          </a:prstGeom>
          <a:solidFill>
            <a:srgbClr val="D3EC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Elettrodotto 380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(in doppia terna)</a:t>
            </a:r>
          </a:p>
          <a:p>
            <a:pPr algn="ctr" eaLnBrk="0" hangingPunct="0"/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Chiaramonte Gulfi – Ciminna</a:t>
            </a:r>
          </a:p>
          <a:p>
            <a:pPr algn="ctr" eaLnBrk="0" hangingPunct="0"/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sz="14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nb</a:t>
            </a:r>
            <a:r>
              <a:rPr lang="it-IT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iter autorizzativo riavviato a dicembre 2018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E0B2F8BA-9EC5-43EE-AEE4-2DE0BB0CD371}"/>
              </a:ext>
            </a:extLst>
          </p:cNvPr>
          <p:cNvSpPr/>
          <p:nvPr/>
        </p:nvSpPr>
        <p:spPr>
          <a:xfrm>
            <a:off x="419951" y="3276253"/>
            <a:ext cx="4171099" cy="523220"/>
          </a:xfrm>
          <a:prstGeom prst="rect">
            <a:avLst/>
          </a:prstGeom>
          <a:solidFill>
            <a:srgbClr val="D3EC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Elettrodotto 380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kV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(in singola terna)</a:t>
            </a:r>
          </a:p>
          <a:p>
            <a:pPr algn="ctr" eaLnBrk="0" hangingPunct="0">
              <a:defRPr/>
            </a:pP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Paternò – Pantano – Priolo</a:t>
            </a: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EA979989-804C-40FD-87C2-08AEE12712B7}"/>
              </a:ext>
            </a:extLst>
          </p:cNvPr>
          <p:cNvSpPr/>
          <p:nvPr/>
        </p:nvSpPr>
        <p:spPr>
          <a:xfrm>
            <a:off x="413792" y="5652517"/>
            <a:ext cx="4154631" cy="307777"/>
          </a:xfrm>
          <a:prstGeom prst="rect">
            <a:avLst/>
          </a:prstGeom>
          <a:solidFill>
            <a:srgbClr val="D3EC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Riassetto RTN nell’</a:t>
            </a:r>
            <a:r>
              <a:rPr lang="it-IT" altLang="ja-JP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Metropolitana di Palermo</a:t>
            </a:r>
            <a:endParaRPr lang="it-IT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179A15E2-949B-45D7-ADF0-1B92BBB45F39}"/>
              </a:ext>
            </a:extLst>
          </p:cNvPr>
          <p:cNvSpPr/>
          <p:nvPr/>
        </p:nvSpPr>
        <p:spPr>
          <a:xfrm>
            <a:off x="4971658" y="4003345"/>
            <a:ext cx="3723054" cy="30777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Riassetto RTN nell’area di Ragusa</a:t>
            </a:r>
          </a:p>
        </p:txBody>
      </p:sp>
      <p:sp>
        <p:nvSpPr>
          <p:cNvPr id="36" name="Rettangolo 35">
            <a:extLst>
              <a:ext uri="{FF2B5EF4-FFF2-40B4-BE49-F238E27FC236}">
                <a16:creationId xmlns:a16="http://schemas.microsoft.com/office/drawing/2014/main" id="{455BFB28-09F8-4748-AFC6-FC87D84060A5}"/>
              </a:ext>
            </a:extLst>
          </p:cNvPr>
          <p:cNvSpPr/>
          <p:nvPr/>
        </p:nvSpPr>
        <p:spPr>
          <a:xfrm>
            <a:off x="413792" y="3996333"/>
            <a:ext cx="4177716" cy="523220"/>
          </a:xfrm>
          <a:prstGeom prst="rect">
            <a:avLst/>
          </a:prstGeom>
          <a:solidFill>
            <a:srgbClr val="D3EC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Stazione elettrica 380/150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</a:p>
          <a:p>
            <a:pPr algn="ctr" eaLnBrk="0" hangingPunct="0"/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Vizzini e raccordi 150 kV</a:t>
            </a: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4B6E52CB-0D01-A74A-A180-B8305668BC48}"/>
              </a:ext>
            </a:extLst>
          </p:cNvPr>
          <p:cNvSpPr/>
          <p:nvPr/>
        </p:nvSpPr>
        <p:spPr>
          <a:xfrm>
            <a:off x="4971002" y="3281779"/>
            <a:ext cx="3723054" cy="523220"/>
          </a:xfrm>
          <a:prstGeom prst="rect">
            <a:avLst/>
          </a:prstGeom>
          <a:solidFill>
            <a:srgbClr val="FFFE7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Interventi sulla rete nell’area a nord di Catania</a:t>
            </a: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C9DCAE19-2D09-BA4F-8124-B8684D7BF308}"/>
              </a:ext>
            </a:extLst>
          </p:cNvPr>
          <p:cNvSpPr/>
          <p:nvPr/>
        </p:nvSpPr>
        <p:spPr>
          <a:xfrm>
            <a:off x="4989056" y="5094616"/>
            <a:ext cx="370201" cy="276999"/>
          </a:xfrm>
          <a:prstGeom prst="rect">
            <a:avLst/>
          </a:prstGeom>
          <a:solidFill>
            <a:srgbClr val="FFFE7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endParaRPr lang="it-IT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3F93BEA7-CCC3-3249-A7E2-2D713DEDF65A}"/>
              </a:ext>
            </a:extLst>
          </p:cNvPr>
          <p:cNvSpPr/>
          <p:nvPr/>
        </p:nvSpPr>
        <p:spPr>
          <a:xfrm>
            <a:off x="5421103" y="5094616"/>
            <a:ext cx="2049473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AUTORIZZAZIONE</a:t>
            </a:r>
          </a:p>
        </p:txBody>
      </p:sp>
      <p:sp>
        <p:nvSpPr>
          <p:cNvPr id="39" name="Rettangolo 38">
            <a:extLst>
              <a:ext uri="{FF2B5EF4-FFF2-40B4-BE49-F238E27FC236}">
                <a16:creationId xmlns:a16="http://schemas.microsoft.com/office/drawing/2014/main" id="{54E0AED9-E44C-E74F-A79C-308AE2997B2A}"/>
              </a:ext>
            </a:extLst>
          </p:cNvPr>
          <p:cNvSpPr/>
          <p:nvPr/>
        </p:nvSpPr>
        <p:spPr>
          <a:xfrm>
            <a:off x="4989056" y="4750234"/>
            <a:ext cx="370201" cy="276999"/>
          </a:xfrm>
          <a:prstGeom prst="rect">
            <a:avLst/>
          </a:prstGeom>
          <a:solidFill>
            <a:srgbClr val="D3EC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0" hangingPunct="0"/>
            <a:endParaRPr lang="it-IT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ttangolo 39">
            <a:extLst>
              <a:ext uri="{FF2B5EF4-FFF2-40B4-BE49-F238E27FC236}">
                <a16:creationId xmlns:a16="http://schemas.microsoft.com/office/drawing/2014/main" id="{BEDDCDA3-58FE-1442-808D-B0155E8915C4}"/>
              </a:ext>
            </a:extLst>
          </p:cNvPr>
          <p:cNvSpPr/>
          <p:nvPr/>
        </p:nvSpPr>
        <p:spPr>
          <a:xfrm>
            <a:off x="5421104" y="4751251"/>
            <a:ext cx="1697859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AUTORIZZATO</a:t>
            </a:r>
          </a:p>
        </p:txBody>
      </p:sp>
      <p:sp>
        <p:nvSpPr>
          <p:cNvPr id="24" name="Rettangolo 23"/>
          <p:cNvSpPr/>
          <p:nvPr/>
        </p:nvSpPr>
        <p:spPr>
          <a:xfrm>
            <a:off x="4989056" y="5424728"/>
            <a:ext cx="370201" cy="276999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endParaRPr lang="it-IT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5421103" y="5424728"/>
            <a:ext cx="1697859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it-I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PROGETTAZIONE</a:t>
            </a:r>
          </a:p>
        </p:txBody>
      </p:sp>
    </p:spTree>
    <p:extLst>
      <p:ext uri="{BB962C8B-B14F-4D97-AF65-F5344CB8AC3E}">
        <p14:creationId xmlns:p14="http://schemas.microsoft.com/office/powerpoint/2010/main" val="1569412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Freeform 9"/>
          <p:cNvSpPr>
            <a:spLocks/>
          </p:cNvSpPr>
          <p:nvPr/>
        </p:nvSpPr>
        <p:spPr bwMode="auto">
          <a:xfrm>
            <a:off x="1133475" y="1476375"/>
            <a:ext cx="6403975" cy="4748213"/>
          </a:xfrm>
          <a:custGeom>
            <a:avLst/>
            <a:gdLst>
              <a:gd name="T0" fmla="*/ 2147483647 w 5711"/>
              <a:gd name="T1" fmla="*/ 2147483647 h 3667"/>
              <a:gd name="T2" fmla="*/ 2147483647 w 5711"/>
              <a:gd name="T3" fmla="*/ 2147483647 h 3667"/>
              <a:gd name="T4" fmla="*/ 2147483647 w 5711"/>
              <a:gd name="T5" fmla="*/ 2147483647 h 3667"/>
              <a:gd name="T6" fmla="*/ 2147483647 w 5711"/>
              <a:gd name="T7" fmla="*/ 2147483647 h 3667"/>
              <a:gd name="T8" fmla="*/ 2147483647 w 5711"/>
              <a:gd name="T9" fmla="*/ 2147483647 h 3667"/>
              <a:gd name="T10" fmla="*/ 2147483647 w 5711"/>
              <a:gd name="T11" fmla="*/ 2147483647 h 3667"/>
              <a:gd name="T12" fmla="*/ 2147483647 w 5711"/>
              <a:gd name="T13" fmla="*/ 2147483647 h 3667"/>
              <a:gd name="T14" fmla="*/ 2147483647 w 5711"/>
              <a:gd name="T15" fmla="*/ 2147483647 h 3667"/>
              <a:gd name="T16" fmla="*/ 2147483647 w 5711"/>
              <a:gd name="T17" fmla="*/ 2147483647 h 3667"/>
              <a:gd name="T18" fmla="*/ 2147483647 w 5711"/>
              <a:gd name="T19" fmla="*/ 2147483647 h 3667"/>
              <a:gd name="T20" fmla="*/ 2147483647 w 5711"/>
              <a:gd name="T21" fmla="*/ 2147483647 h 3667"/>
              <a:gd name="T22" fmla="*/ 2147483647 w 5711"/>
              <a:gd name="T23" fmla="*/ 2147483647 h 3667"/>
              <a:gd name="T24" fmla="*/ 2147483647 w 5711"/>
              <a:gd name="T25" fmla="*/ 2147483647 h 3667"/>
              <a:gd name="T26" fmla="*/ 2147483647 w 5711"/>
              <a:gd name="T27" fmla="*/ 2147483647 h 3667"/>
              <a:gd name="T28" fmla="*/ 2147483647 w 5711"/>
              <a:gd name="T29" fmla="*/ 2147483647 h 3667"/>
              <a:gd name="T30" fmla="*/ 2147483647 w 5711"/>
              <a:gd name="T31" fmla="*/ 2147483647 h 3667"/>
              <a:gd name="T32" fmla="*/ 2147483647 w 5711"/>
              <a:gd name="T33" fmla="*/ 2147483647 h 3667"/>
              <a:gd name="T34" fmla="*/ 2147483647 w 5711"/>
              <a:gd name="T35" fmla="*/ 2147483647 h 3667"/>
              <a:gd name="T36" fmla="*/ 2147483647 w 5711"/>
              <a:gd name="T37" fmla="*/ 2147483647 h 3667"/>
              <a:gd name="T38" fmla="*/ 2147483647 w 5711"/>
              <a:gd name="T39" fmla="*/ 2147483647 h 3667"/>
              <a:gd name="T40" fmla="*/ 2147483647 w 5711"/>
              <a:gd name="T41" fmla="*/ 2147483647 h 3667"/>
              <a:gd name="T42" fmla="*/ 2147483647 w 5711"/>
              <a:gd name="T43" fmla="*/ 2147483647 h 3667"/>
              <a:gd name="T44" fmla="*/ 2147483647 w 5711"/>
              <a:gd name="T45" fmla="*/ 2147483647 h 3667"/>
              <a:gd name="T46" fmla="*/ 2147483647 w 5711"/>
              <a:gd name="T47" fmla="*/ 2147483647 h 3667"/>
              <a:gd name="T48" fmla="*/ 2147483647 w 5711"/>
              <a:gd name="T49" fmla="*/ 2147483647 h 3667"/>
              <a:gd name="T50" fmla="*/ 2147483647 w 5711"/>
              <a:gd name="T51" fmla="*/ 2147483647 h 3667"/>
              <a:gd name="T52" fmla="*/ 2147483647 w 5711"/>
              <a:gd name="T53" fmla="*/ 2147483647 h 3667"/>
              <a:gd name="T54" fmla="*/ 2147483647 w 5711"/>
              <a:gd name="T55" fmla="*/ 2147483647 h 3667"/>
              <a:gd name="T56" fmla="*/ 2147483647 w 5711"/>
              <a:gd name="T57" fmla="*/ 2147483647 h 3667"/>
              <a:gd name="T58" fmla="*/ 2147483647 w 5711"/>
              <a:gd name="T59" fmla="*/ 2147483647 h 3667"/>
              <a:gd name="T60" fmla="*/ 2147483647 w 5711"/>
              <a:gd name="T61" fmla="*/ 2147483647 h 3667"/>
              <a:gd name="T62" fmla="*/ 2147483647 w 5711"/>
              <a:gd name="T63" fmla="*/ 2147483647 h 3667"/>
              <a:gd name="T64" fmla="*/ 2147483647 w 5711"/>
              <a:gd name="T65" fmla="*/ 2147483647 h 3667"/>
              <a:gd name="T66" fmla="*/ 2147483647 w 5711"/>
              <a:gd name="T67" fmla="*/ 2147483647 h 3667"/>
              <a:gd name="T68" fmla="*/ 2147483647 w 5711"/>
              <a:gd name="T69" fmla="*/ 2147483647 h 3667"/>
              <a:gd name="T70" fmla="*/ 2147483647 w 5711"/>
              <a:gd name="T71" fmla="*/ 2147483647 h 3667"/>
              <a:gd name="T72" fmla="*/ 2147483647 w 5711"/>
              <a:gd name="T73" fmla="*/ 2147483647 h 3667"/>
              <a:gd name="T74" fmla="*/ 2147483647 w 5711"/>
              <a:gd name="T75" fmla="*/ 2147483647 h 3667"/>
              <a:gd name="T76" fmla="*/ 2147483647 w 5711"/>
              <a:gd name="T77" fmla="*/ 2147483647 h 3667"/>
              <a:gd name="T78" fmla="*/ 2147483647 w 5711"/>
              <a:gd name="T79" fmla="*/ 2147483647 h 3667"/>
              <a:gd name="T80" fmla="*/ 2147483647 w 5711"/>
              <a:gd name="T81" fmla="*/ 2147483647 h 3667"/>
              <a:gd name="T82" fmla="*/ 2147483647 w 5711"/>
              <a:gd name="T83" fmla="*/ 2147483647 h 3667"/>
              <a:gd name="T84" fmla="*/ 2147483647 w 5711"/>
              <a:gd name="T85" fmla="*/ 2147483647 h 3667"/>
              <a:gd name="T86" fmla="*/ 2147483647 w 5711"/>
              <a:gd name="T87" fmla="*/ 2147483647 h 3667"/>
              <a:gd name="T88" fmla="*/ 2147483647 w 5711"/>
              <a:gd name="T89" fmla="*/ 2147483647 h 3667"/>
              <a:gd name="T90" fmla="*/ 2147483647 w 5711"/>
              <a:gd name="T91" fmla="*/ 2147483647 h 3667"/>
              <a:gd name="T92" fmla="*/ 2147483647 w 5711"/>
              <a:gd name="T93" fmla="*/ 2147483647 h 3667"/>
              <a:gd name="T94" fmla="*/ 2147483647 w 5711"/>
              <a:gd name="T95" fmla="*/ 2147483647 h 3667"/>
              <a:gd name="T96" fmla="*/ 2147483647 w 5711"/>
              <a:gd name="T97" fmla="*/ 2147483647 h 3667"/>
              <a:gd name="T98" fmla="*/ 2147483647 w 5711"/>
              <a:gd name="T99" fmla="*/ 2147483647 h 3667"/>
              <a:gd name="T100" fmla="*/ 2147483647 w 5711"/>
              <a:gd name="T101" fmla="*/ 2147483647 h 3667"/>
              <a:gd name="T102" fmla="*/ 2147483647 w 5711"/>
              <a:gd name="T103" fmla="*/ 2147483647 h 3667"/>
              <a:gd name="T104" fmla="*/ 2147483647 w 5711"/>
              <a:gd name="T105" fmla="*/ 2147483647 h 3667"/>
              <a:gd name="T106" fmla="*/ 2147483647 w 5711"/>
              <a:gd name="T107" fmla="*/ 2147483647 h 366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11"/>
              <a:gd name="T163" fmla="*/ 0 h 3667"/>
              <a:gd name="T164" fmla="*/ 5711 w 5711"/>
              <a:gd name="T165" fmla="*/ 3667 h 366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11" h="3667">
                <a:moveTo>
                  <a:pt x="1608" y="288"/>
                </a:moveTo>
                <a:cubicBezTo>
                  <a:pt x="1600" y="285"/>
                  <a:pt x="1581" y="257"/>
                  <a:pt x="1570" y="255"/>
                </a:cubicBezTo>
                <a:cubicBezTo>
                  <a:pt x="1559" y="253"/>
                  <a:pt x="1553" y="265"/>
                  <a:pt x="1542" y="273"/>
                </a:cubicBezTo>
                <a:cubicBezTo>
                  <a:pt x="1524" y="272"/>
                  <a:pt x="1519" y="298"/>
                  <a:pt x="1503" y="303"/>
                </a:cubicBezTo>
                <a:cubicBezTo>
                  <a:pt x="1487" y="308"/>
                  <a:pt x="1454" y="298"/>
                  <a:pt x="1445" y="301"/>
                </a:cubicBezTo>
                <a:cubicBezTo>
                  <a:pt x="1436" y="304"/>
                  <a:pt x="1449" y="317"/>
                  <a:pt x="1448" y="324"/>
                </a:cubicBezTo>
                <a:cubicBezTo>
                  <a:pt x="1445" y="331"/>
                  <a:pt x="1446" y="340"/>
                  <a:pt x="1440" y="346"/>
                </a:cubicBezTo>
                <a:cubicBezTo>
                  <a:pt x="1428" y="358"/>
                  <a:pt x="1399" y="359"/>
                  <a:pt x="1399" y="359"/>
                </a:cubicBezTo>
                <a:cubicBezTo>
                  <a:pt x="1383" y="362"/>
                  <a:pt x="1328" y="377"/>
                  <a:pt x="1313" y="373"/>
                </a:cubicBezTo>
                <a:cubicBezTo>
                  <a:pt x="1298" y="369"/>
                  <a:pt x="1326" y="339"/>
                  <a:pt x="1311" y="332"/>
                </a:cubicBezTo>
                <a:cubicBezTo>
                  <a:pt x="1296" y="325"/>
                  <a:pt x="1243" y="330"/>
                  <a:pt x="1222" y="331"/>
                </a:cubicBezTo>
                <a:cubicBezTo>
                  <a:pt x="1210" y="334"/>
                  <a:pt x="1197" y="333"/>
                  <a:pt x="1186" y="339"/>
                </a:cubicBezTo>
                <a:cubicBezTo>
                  <a:pt x="1174" y="350"/>
                  <a:pt x="1176" y="378"/>
                  <a:pt x="1164" y="394"/>
                </a:cubicBezTo>
                <a:cubicBezTo>
                  <a:pt x="1152" y="410"/>
                  <a:pt x="1119" y="421"/>
                  <a:pt x="1113" y="433"/>
                </a:cubicBezTo>
                <a:cubicBezTo>
                  <a:pt x="1108" y="447"/>
                  <a:pt x="1116" y="452"/>
                  <a:pt x="1130" y="466"/>
                </a:cubicBezTo>
                <a:cubicBezTo>
                  <a:pt x="1142" y="478"/>
                  <a:pt x="1157" y="506"/>
                  <a:pt x="1157" y="506"/>
                </a:cubicBezTo>
                <a:cubicBezTo>
                  <a:pt x="1150" y="551"/>
                  <a:pt x="1149" y="561"/>
                  <a:pt x="1113" y="586"/>
                </a:cubicBezTo>
                <a:cubicBezTo>
                  <a:pt x="1096" y="613"/>
                  <a:pt x="1081" y="612"/>
                  <a:pt x="1055" y="630"/>
                </a:cubicBezTo>
                <a:cubicBezTo>
                  <a:pt x="1035" y="644"/>
                  <a:pt x="1012" y="643"/>
                  <a:pt x="993" y="653"/>
                </a:cubicBezTo>
                <a:cubicBezTo>
                  <a:pt x="974" y="663"/>
                  <a:pt x="960" y="683"/>
                  <a:pt x="939" y="688"/>
                </a:cubicBezTo>
                <a:cubicBezTo>
                  <a:pt x="930" y="694"/>
                  <a:pt x="889" y="686"/>
                  <a:pt x="866" y="685"/>
                </a:cubicBezTo>
                <a:cubicBezTo>
                  <a:pt x="843" y="684"/>
                  <a:pt x="814" y="689"/>
                  <a:pt x="800" y="680"/>
                </a:cubicBezTo>
                <a:cubicBezTo>
                  <a:pt x="782" y="676"/>
                  <a:pt x="792" y="643"/>
                  <a:pt x="779" y="630"/>
                </a:cubicBezTo>
                <a:cubicBezTo>
                  <a:pt x="759" y="610"/>
                  <a:pt x="748" y="613"/>
                  <a:pt x="720" y="608"/>
                </a:cubicBezTo>
                <a:cubicBezTo>
                  <a:pt x="715" y="601"/>
                  <a:pt x="712" y="592"/>
                  <a:pt x="706" y="586"/>
                </a:cubicBezTo>
                <a:cubicBezTo>
                  <a:pt x="700" y="580"/>
                  <a:pt x="690" y="578"/>
                  <a:pt x="684" y="571"/>
                </a:cubicBezTo>
                <a:cubicBezTo>
                  <a:pt x="674" y="558"/>
                  <a:pt x="671" y="541"/>
                  <a:pt x="662" y="528"/>
                </a:cubicBezTo>
                <a:cubicBezTo>
                  <a:pt x="654" y="504"/>
                  <a:pt x="657" y="478"/>
                  <a:pt x="648" y="455"/>
                </a:cubicBezTo>
                <a:cubicBezTo>
                  <a:pt x="642" y="439"/>
                  <a:pt x="619" y="411"/>
                  <a:pt x="619" y="411"/>
                </a:cubicBezTo>
                <a:cubicBezTo>
                  <a:pt x="612" y="397"/>
                  <a:pt x="623" y="367"/>
                  <a:pt x="615" y="357"/>
                </a:cubicBezTo>
                <a:cubicBezTo>
                  <a:pt x="607" y="347"/>
                  <a:pt x="584" y="351"/>
                  <a:pt x="568" y="353"/>
                </a:cubicBezTo>
                <a:cubicBezTo>
                  <a:pt x="535" y="320"/>
                  <a:pt x="530" y="326"/>
                  <a:pt x="517" y="368"/>
                </a:cubicBezTo>
                <a:cubicBezTo>
                  <a:pt x="511" y="383"/>
                  <a:pt x="555" y="422"/>
                  <a:pt x="556" y="444"/>
                </a:cubicBezTo>
                <a:cubicBezTo>
                  <a:pt x="557" y="466"/>
                  <a:pt x="533" y="489"/>
                  <a:pt x="524" y="499"/>
                </a:cubicBezTo>
                <a:cubicBezTo>
                  <a:pt x="520" y="505"/>
                  <a:pt x="510" y="505"/>
                  <a:pt x="502" y="506"/>
                </a:cubicBezTo>
                <a:cubicBezTo>
                  <a:pt x="478" y="510"/>
                  <a:pt x="447" y="495"/>
                  <a:pt x="423" y="497"/>
                </a:cubicBezTo>
                <a:cubicBezTo>
                  <a:pt x="413" y="512"/>
                  <a:pt x="405" y="540"/>
                  <a:pt x="400" y="557"/>
                </a:cubicBezTo>
                <a:cubicBezTo>
                  <a:pt x="398" y="564"/>
                  <a:pt x="398" y="574"/>
                  <a:pt x="393" y="579"/>
                </a:cubicBezTo>
                <a:cubicBezTo>
                  <a:pt x="388" y="584"/>
                  <a:pt x="378" y="584"/>
                  <a:pt x="371" y="586"/>
                </a:cubicBezTo>
                <a:cubicBezTo>
                  <a:pt x="359" y="588"/>
                  <a:pt x="339" y="604"/>
                  <a:pt x="321" y="605"/>
                </a:cubicBezTo>
                <a:cubicBezTo>
                  <a:pt x="303" y="606"/>
                  <a:pt x="273" y="591"/>
                  <a:pt x="261" y="593"/>
                </a:cubicBezTo>
                <a:cubicBezTo>
                  <a:pt x="249" y="595"/>
                  <a:pt x="255" y="605"/>
                  <a:pt x="248" y="615"/>
                </a:cubicBezTo>
                <a:cubicBezTo>
                  <a:pt x="201" y="683"/>
                  <a:pt x="253" y="585"/>
                  <a:pt x="220" y="650"/>
                </a:cubicBezTo>
                <a:cubicBezTo>
                  <a:pt x="211" y="660"/>
                  <a:pt x="207" y="671"/>
                  <a:pt x="191" y="681"/>
                </a:cubicBezTo>
                <a:cubicBezTo>
                  <a:pt x="175" y="691"/>
                  <a:pt x="134" y="699"/>
                  <a:pt x="127" y="709"/>
                </a:cubicBezTo>
                <a:cubicBezTo>
                  <a:pt x="120" y="719"/>
                  <a:pt x="147" y="716"/>
                  <a:pt x="146" y="739"/>
                </a:cubicBezTo>
                <a:cubicBezTo>
                  <a:pt x="128" y="765"/>
                  <a:pt x="132" y="815"/>
                  <a:pt x="121" y="845"/>
                </a:cubicBezTo>
                <a:cubicBezTo>
                  <a:pt x="107" y="871"/>
                  <a:pt x="98" y="906"/>
                  <a:pt x="82" y="927"/>
                </a:cubicBezTo>
                <a:cubicBezTo>
                  <a:pt x="66" y="948"/>
                  <a:pt x="29" y="943"/>
                  <a:pt x="23" y="969"/>
                </a:cubicBezTo>
                <a:cubicBezTo>
                  <a:pt x="17" y="995"/>
                  <a:pt x="39" y="1081"/>
                  <a:pt x="45" y="1082"/>
                </a:cubicBezTo>
                <a:cubicBezTo>
                  <a:pt x="41" y="1114"/>
                  <a:pt x="55" y="996"/>
                  <a:pt x="61" y="978"/>
                </a:cubicBezTo>
                <a:cubicBezTo>
                  <a:pt x="67" y="960"/>
                  <a:pt x="72" y="969"/>
                  <a:pt x="79" y="975"/>
                </a:cubicBezTo>
                <a:cubicBezTo>
                  <a:pt x="86" y="981"/>
                  <a:pt x="99" y="998"/>
                  <a:pt x="102" y="1015"/>
                </a:cubicBezTo>
                <a:cubicBezTo>
                  <a:pt x="100" y="1037"/>
                  <a:pt x="100" y="1059"/>
                  <a:pt x="95" y="1080"/>
                </a:cubicBezTo>
                <a:cubicBezTo>
                  <a:pt x="93" y="1092"/>
                  <a:pt x="83" y="1078"/>
                  <a:pt x="81" y="1082"/>
                </a:cubicBezTo>
                <a:cubicBezTo>
                  <a:pt x="79" y="1086"/>
                  <a:pt x="92" y="1087"/>
                  <a:pt x="80" y="1102"/>
                </a:cubicBezTo>
                <a:cubicBezTo>
                  <a:pt x="62" y="1143"/>
                  <a:pt x="57" y="1158"/>
                  <a:pt x="10" y="1173"/>
                </a:cubicBezTo>
                <a:cubicBezTo>
                  <a:pt x="0" y="1186"/>
                  <a:pt x="14" y="1149"/>
                  <a:pt x="20" y="1159"/>
                </a:cubicBezTo>
                <a:cubicBezTo>
                  <a:pt x="21" y="1162"/>
                  <a:pt x="9" y="1181"/>
                  <a:pt x="13" y="1193"/>
                </a:cubicBezTo>
                <a:cubicBezTo>
                  <a:pt x="17" y="1205"/>
                  <a:pt x="33" y="1213"/>
                  <a:pt x="44" y="1233"/>
                </a:cubicBezTo>
                <a:cubicBezTo>
                  <a:pt x="51" y="1256"/>
                  <a:pt x="63" y="1274"/>
                  <a:pt x="81" y="1313"/>
                </a:cubicBezTo>
                <a:cubicBezTo>
                  <a:pt x="87" y="1337"/>
                  <a:pt x="70" y="1355"/>
                  <a:pt x="82" y="1380"/>
                </a:cubicBezTo>
                <a:cubicBezTo>
                  <a:pt x="94" y="1405"/>
                  <a:pt x="131" y="1447"/>
                  <a:pt x="153" y="1466"/>
                </a:cubicBezTo>
                <a:cubicBezTo>
                  <a:pt x="180" y="1513"/>
                  <a:pt x="193" y="1484"/>
                  <a:pt x="212" y="1492"/>
                </a:cubicBezTo>
                <a:cubicBezTo>
                  <a:pt x="233" y="1498"/>
                  <a:pt x="258" y="1485"/>
                  <a:pt x="282" y="1505"/>
                </a:cubicBezTo>
                <a:cubicBezTo>
                  <a:pt x="329" y="1537"/>
                  <a:pt x="325" y="1567"/>
                  <a:pt x="357" y="1611"/>
                </a:cubicBezTo>
                <a:cubicBezTo>
                  <a:pt x="375" y="1635"/>
                  <a:pt x="378" y="1638"/>
                  <a:pt x="391" y="1655"/>
                </a:cubicBezTo>
                <a:cubicBezTo>
                  <a:pt x="404" y="1672"/>
                  <a:pt x="407" y="1710"/>
                  <a:pt x="437" y="1713"/>
                </a:cubicBezTo>
                <a:cubicBezTo>
                  <a:pt x="474" y="1728"/>
                  <a:pt x="537" y="1681"/>
                  <a:pt x="572" y="1676"/>
                </a:cubicBezTo>
                <a:cubicBezTo>
                  <a:pt x="608" y="1667"/>
                  <a:pt x="596" y="1655"/>
                  <a:pt x="655" y="1658"/>
                </a:cubicBezTo>
                <a:cubicBezTo>
                  <a:pt x="747" y="1660"/>
                  <a:pt x="833" y="1676"/>
                  <a:pt x="924" y="1691"/>
                </a:cubicBezTo>
                <a:cubicBezTo>
                  <a:pt x="941" y="1694"/>
                  <a:pt x="983" y="1714"/>
                  <a:pt x="993" y="1729"/>
                </a:cubicBezTo>
                <a:cubicBezTo>
                  <a:pt x="1009" y="1753"/>
                  <a:pt x="974" y="1757"/>
                  <a:pt x="997" y="1764"/>
                </a:cubicBezTo>
                <a:cubicBezTo>
                  <a:pt x="1036" y="1791"/>
                  <a:pt x="1021" y="1812"/>
                  <a:pt x="1048" y="1830"/>
                </a:cubicBezTo>
                <a:cubicBezTo>
                  <a:pt x="1061" y="1884"/>
                  <a:pt x="1066" y="1843"/>
                  <a:pt x="1122" y="1836"/>
                </a:cubicBezTo>
                <a:cubicBezTo>
                  <a:pt x="1144" y="1838"/>
                  <a:pt x="1161" y="1831"/>
                  <a:pt x="1183" y="1834"/>
                </a:cubicBezTo>
                <a:cubicBezTo>
                  <a:pt x="1205" y="1837"/>
                  <a:pt x="1232" y="1850"/>
                  <a:pt x="1253" y="1852"/>
                </a:cubicBezTo>
                <a:cubicBezTo>
                  <a:pt x="1274" y="1854"/>
                  <a:pt x="1285" y="1837"/>
                  <a:pt x="1309" y="1847"/>
                </a:cubicBezTo>
                <a:cubicBezTo>
                  <a:pt x="1354" y="1876"/>
                  <a:pt x="1339" y="1901"/>
                  <a:pt x="1397" y="1910"/>
                </a:cubicBezTo>
                <a:cubicBezTo>
                  <a:pt x="1432" y="1933"/>
                  <a:pt x="1414" y="1942"/>
                  <a:pt x="1440" y="1968"/>
                </a:cubicBezTo>
                <a:cubicBezTo>
                  <a:pt x="1461" y="1989"/>
                  <a:pt x="1481" y="2000"/>
                  <a:pt x="1499" y="2026"/>
                </a:cubicBezTo>
                <a:cubicBezTo>
                  <a:pt x="1503" y="2037"/>
                  <a:pt x="1509" y="2063"/>
                  <a:pt x="1520" y="2070"/>
                </a:cubicBezTo>
                <a:cubicBezTo>
                  <a:pt x="1533" y="2078"/>
                  <a:pt x="1564" y="2084"/>
                  <a:pt x="1564" y="2084"/>
                </a:cubicBezTo>
                <a:cubicBezTo>
                  <a:pt x="1585" y="2105"/>
                  <a:pt x="1599" y="2131"/>
                  <a:pt x="1622" y="2150"/>
                </a:cubicBezTo>
                <a:cubicBezTo>
                  <a:pt x="1635" y="2163"/>
                  <a:pt x="1635" y="2139"/>
                  <a:pt x="1650" y="2146"/>
                </a:cubicBezTo>
                <a:cubicBezTo>
                  <a:pt x="1665" y="2153"/>
                  <a:pt x="1694" y="2183"/>
                  <a:pt x="1710" y="2193"/>
                </a:cubicBezTo>
                <a:cubicBezTo>
                  <a:pt x="1728" y="2204"/>
                  <a:pt x="1735" y="2194"/>
                  <a:pt x="1748" y="2204"/>
                </a:cubicBezTo>
                <a:cubicBezTo>
                  <a:pt x="1761" y="2214"/>
                  <a:pt x="1777" y="2237"/>
                  <a:pt x="1790" y="2251"/>
                </a:cubicBezTo>
                <a:cubicBezTo>
                  <a:pt x="1804" y="2262"/>
                  <a:pt x="1810" y="2281"/>
                  <a:pt x="1828" y="2289"/>
                </a:cubicBezTo>
                <a:cubicBezTo>
                  <a:pt x="1846" y="2297"/>
                  <a:pt x="1880" y="2299"/>
                  <a:pt x="1898" y="2298"/>
                </a:cubicBezTo>
                <a:cubicBezTo>
                  <a:pt x="1916" y="2297"/>
                  <a:pt x="1921" y="2285"/>
                  <a:pt x="1937" y="2285"/>
                </a:cubicBezTo>
                <a:cubicBezTo>
                  <a:pt x="1953" y="2285"/>
                  <a:pt x="1977" y="2291"/>
                  <a:pt x="1996" y="2298"/>
                </a:cubicBezTo>
                <a:cubicBezTo>
                  <a:pt x="2015" y="2305"/>
                  <a:pt x="2041" y="2316"/>
                  <a:pt x="2051" y="2324"/>
                </a:cubicBezTo>
                <a:cubicBezTo>
                  <a:pt x="2054" y="2331"/>
                  <a:pt x="2053" y="2340"/>
                  <a:pt x="2059" y="2346"/>
                </a:cubicBezTo>
                <a:cubicBezTo>
                  <a:pt x="2065" y="2352"/>
                  <a:pt x="2119" y="2398"/>
                  <a:pt x="2130" y="2401"/>
                </a:cubicBezTo>
                <a:cubicBezTo>
                  <a:pt x="2148" y="2427"/>
                  <a:pt x="2175" y="2438"/>
                  <a:pt x="2204" y="2448"/>
                </a:cubicBezTo>
                <a:cubicBezTo>
                  <a:pt x="2211" y="2469"/>
                  <a:pt x="2207" y="2494"/>
                  <a:pt x="2219" y="2513"/>
                </a:cubicBezTo>
                <a:cubicBezTo>
                  <a:pt x="2223" y="2525"/>
                  <a:pt x="2229" y="2505"/>
                  <a:pt x="2237" y="2509"/>
                </a:cubicBezTo>
                <a:cubicBezTo>
                  <a:pt x="2245" y="2513"/>
                  <a:pt x="2256" y="2527"/>
                  <a:pt x="2270" y="2535"/>
                </a:cubicBezTo>
                <a:cubicBezTo>
                  <a:pt x="2284" y="2544"/>
                  <a:pt x="2296" y="2545"/>
                  <a:pt x="2324" y="2557"/>
                </a:cubicBezTo>
                <a:cubicBezTo>
                  <a:pt x="2342" y="2568"/>
                  <a:pt x="2362" y="2594"/>
                  <a:pt x="2381" y="2602"/>
                </a:cubicBezTo>
                <a:cubicBezTo>
                  <a:pt x="2400" y="2610"/>
                  <a:pt x="2418" y="2607"/>
                  <a:pt x="2437" y="2608"/>
                </a:cubicBezTo>
                <a:cubicBezTo>
                  <a:pt x="2474" y="2622"/>
                  <a:pt x="2477" y="2603"/>
                  <a:pt x="2493" y="2607"/>
                </a:cubicBezTo>
                <a:cubicBezTo>
                  <a:pt x="2509" y="2611"/>
                  <a:pt x="2522" y="2623"/>
                  <a:pt x="2531" y="2630"/>
                </a:cubicBezTo>
                <a:cubicBezTo>
                  <a:pt x="2549" y="2638"/>
                  <a:pt x="2531" y="2634"/>
                  <a:pt x="2548" y="2647"/>
                </a:cubicBezTo>
                <a:cubicBezTo>
                  <a:pt x="2565" y="2660"/>
                  <a:pt x="2610" y="2700"/>
                  <a:pt x="2633" y="2710"/>
                </a:cubicBezTo>
                <a:cubicBezTo>
                  <a:pt x="2652" y="2715"/>
                  <a:pt x="2689" y="2708"/>
                  <a:pt x="2689" y="2708"/>
                </a:cubicBezTo>
                <a:cubicBezTo>
                  <a:pt x="2714" y="2708"/>
                  <a:pt x="2743" y="2690"/>
                  <a:pt x="2780" y="2687"/>
                </a:cubicBezTo>
                <a:cubicBezTo>
                  <a:pt x="2817" y="2684"/>
                  <a:pt x="2866" y="2686"/>
                  <a:pt x="2913" y="2687"/>
                </a:cubicBezTo>
                <a:cubicBezTo>
                  <a:pt x="2987" y="2663"/>
                  <a:pt x="2953" y="2687"/>
                  <a:pt x="3062" y="2695"/>
                </a:cubicBezTo>
                <a:cubicBezTo>
                  <a:pt x="3093" y="2705"/>
                  <a:pt x="3119" y="2721"/>
                  <a:pt x="3150" y="2731"/>
                </a:cubicBezTo>
                <a:cubicBezTo>
                  <a:pt x="3170" y="2741"/>
                  <a:pt x="3161" y="2737"/>
                  <a:pt x="3186" y="2745"/>
                </a:cubicBezTo>
                <a:cubicBezTo>
                  <a:pt x="3211" y="2753"/>
                  <a:pt x="3280" y="2772"/>
                  <a:pt x="3302" y="2782"/>
                </a:cubicBezTo>
                <a:cubicBezTo>
                  <a:pt x="3307" y="2789"/>
                  <a:pt x="3313" y="2796"/>
                  <a:pt x="3317" y="2804"/>
                </a:cubicBezTo>
                <a:cubicBezTo>
                  <a:pt x="3320" y="2811"/>
                  <a:pt x="3319" y="2821"/>
                  <a:pt x="3324" y="2826"/>
                </a:cubicBezTo>
                <a:cubicBezTo>
                  <a:pt x="3337" y="2839"/>
                  <a:pt x="3359" y="2839"/>
                  <a:pt x="3375" y="2848"/>
                </a:cubicBezTo>
                <a:cubicBezTo>
                  <a:pt x="3387" y="2854"/>
                  <a:pt x="3381" y="2864"/>
                  <a:pt x="3388" y="2869"/>
                </a:cubicBezTo>
                <a:cubicBezTo>
                  <a:pt x="3395" y="2874"/>
                  <a:pt x="3412" y="2872"/>
                  <a:pt x="3419" y="2877"/>
                </a:cubicBezTo>
                <a:cubicBezTo>
                  <a:pt x="3426" y="2882"/>
                  <a:pt x="3431" y="2900"/>
                  <a:pt x="3431" y="2900"/>
                </a:cubicBezTo>
                <a:cubicBezTo>
                  <a:pt x="3447" y="2945"/>
                  <a:pt x="3471" y="2966"/>
                  <a:pt x="3513" y="2993"/>
                </a:cubicBezTo>
                <a:cubicBezTo>
                  <a:pt x="3518" y="3003"/>
                  <a:pt x="3522" y="3013"/>
                  <a:pt x="3528" y="3022"/>
                </a:cubicBezTo>
                <a:cubicBezTo>
                  <a:pt x="3535" y="3032"/>
                  <a:pt x="3544" y="3040"/>
                  <a:pt x="3550" y="3051"/>
                </a:cubicBezTo>
                <a:cubicBezTo>
                  <a:pt x="3564" y="3075"/>
                  <a:pt x="3567" y="3111"/>
                  <a:pt x="3579" y="3139"/>
                </a:cubicBezTo>
                <a:cubicBezTo>
                  <a:pt x="3589" y="3162"/>
                  <a:pt x="3615" y="3204"/>
                  <a:pt x="3615" y="3204"/>
                </a:cubicBezTo>
                <a:cubicBezTo>
                  <a:pt x="3620" y="3221"/>
                  <a:pt x="3626" y="3256"/>
                  <a:pt x="3637" y="3270"/>
                </a:cubicBezTo>
                <a:cubicBezTo>
                  <a:pt x="3648" y="3283"/>
                  <a:pt x="3640" y="3305"/>
                  <a:pt x="3652" y="3317"/>
                </a:cubicBezTo>
                <a:cubicBezTo>
                  <a:pt x="3666" y="3331"/>
                  <a:pt x="3703" y="3367"/>
                  <a:pt x="3721" y="3378"/>
                </a:cubicBezTo>
                <a:cubicBezTo>
                  <a:pt x="3739" y="3389"/>
                  <a:pt x="3750" y="3380"/>
                  <a:pt x="3762" y="3381"/>
                </a:cubicBezTo>
                <a:cubicBezTo>
                  <a:pt x="3780" y="3400"/>
                  <a:pt x="3773" y="3383"/>
                  <a:pt x="3794" y="3386"/>
                </a:cubicBezTo>
                <a:cubicBezTo>
                  <a:pt x="3815" y="3389"/>
                  <a:pt x="3852" y="3386"/>
                  <a:pt x="3891" y="3400"/>
                </a:cubicBezTo>
                <a:cubicBezTo>
                  <a:pt x="3944" y="3415"/>
                  <a:pt x="3984" y="3444"/>
                  <a:pt x="4030" y="3473"/>
                </a:cubicBezTo>
                <a:cubicBezTo>
                  <a:pt x="4044" y="3482"/>
                  <a:pt x="4087" y="3516"/>
                  <a:pt x="4095" y="3517"/>
                </a:cubicBezTo>
                <a:cubicBezTo>
                  <a:pt x="4117" y="3519"/>
                  <a:pt x="4138" y="3522"/>
                  <a:pt x="4160" y="3524"/>
                </a:cubicBezTo>
                <a:cubicBezTo>
                  <a:pt x="4182" y="3531"/>
                  <a:pt x="4204" y="3539"/>
                  <a:pt x="4226" y="3546"/>
                </a:cubicBezTo>
                <a:cubicBezTo>
                  <a:pt x="4293" y="3541"/>
                  <a:pt x="4312" y="3514"/>
                  <a:pt x="4370" y="3500"/>
                </a:cubicBezTo>
                <a:cubicBezTo>
                  <a:pt x="4398" y="3496"/>
                  <a:pt x="4410" y="3473"/>
                  <a:pt x="4445" y="3484"/>
                </a:cubicBezTo>
                <a:cubicBezTo>
                  <a:pt x="4480" y="3495"/>
                  <a:pt x="4557" y="3553"/>
                  <a:pt x="4583" y="3565"/>
                </a:cubicBezTo>
                <a:cubicBezTo>
                  <a:pt x="4591" y="3566"/>
                  <a:pt x="4599" y="3548"/>
                  <a:pt x="4604" y="3553"/>
                </a:cubicBezTo>
                <a:cubicBezTo>
                  <a:pt x="4615" y="3559"/>
                  <a:pt x="4644" y="3538"/>
                  <a:pt x="4661" y="3540"/>
                </a:cubicBezTo>
                <a:cubicBezTo>
                  <a:pt x="4678" y="3542"/>
                  <a:pt x="4692" y="3549"/>
                  <a:pt x="4708" y="3567"/>
                </a:cubicBezTo>
                <a:cubicBezTo>
                  <a:pt x="4759" y="3583"/>
                  <a:pt x="4730" y="3569"/>
                  <a:pt x="4759" y="3649"/>
                </a:cubicBezTo>
                <a:cubicBezTo>
                  <a:pt x="4765" y="3667"/>
                  <a:pt x="4783" y="3650"/>
                  <a:pt x="4797" y="3653"/>
                </a:cubicBezTo>
                <a:cubicBezTo>
                  <a:pt x="4809" y="3651"/>
                  <a:pt x="4814" y="3630"/>
                  <a:pt x="4825" y="3625"/>
                </a:cubicBezTo>
                <a:cubicBezTo>
                  <a:pt x="4841" y="3618"/>
                  <a:pt x="4853" y="3599"/>
                  <a:pt x="4853" y="3599"/>
                </a:cubicBezTo>
                <a:cubicBezTo>
                  <a:pt x="4858" y="3592"/>
                  <a:pt x="4888" y="3613"/>
                  <a:pt x="4889" y="3605"/>
                </a:cubicBezTo>
                <a:cubicBezTo>
                  <a:pt x="4891" y="3590"/>
                  <a:pt x="4853" y="3510"/>
                  <a:pt x="4849" y="3487"/>
                </a:cubicBezTo>
                <a:cubicBezTo>
                  <a:pt x="4846" y="3473"/>
                  <a:pt x="4850" y="3463"/>
                  <a:pt x="4844" y="3450"/>
                </a:cubicBezTo>
                <a:cubicBezTo>
                  <a:pt x="4840" y="3442"/>
                  <a:pt x="4844" y="3427"/>
                  <a:pt x="4837" y="3422"/>
                </a:cubicBezTo>
                <a:cubicBezTo>
                  <a:pt x="4832" y="3411"/>
                  <a:pt x="4812" y="3398"/>
                  <a:pt x="4810" y="3373"/>
                </a:cubicBezTo>
                <a:cubicBezTo>
                  <a:pt x="4808" y="3348"/>
                  <a:pt x="4818" y="3294"/>
                  <a:pt x="4826" y="3274"/>
                </a:cubicBezTo>
                <a:cubicBezTo>
                  <a:pt x="4834" y="3254"/>
                  <a:pt x="4858" y="3268"/>
                  <a:pt x="4859" y="3255"/>
                </a:cubicBezTo>
                <a:cubicBezTo>
                  <a:pt x="4861" y="3248"/>
                  <a:pt x="4827" y="3203"/>
                  <a:pt x="4831" y="3197"/>
                </a:cubicBezTo>
                <a:cubicBezTo>
                  <a:pt x="4837" y="3188"/>
                  <a:pt x="4873" y="3185"/>
                  <a:pt x="4876" y="3175"/>
                </a:cubicBezTo>
                <a:cubicBezTo>
                  <a:pt x="4897" y="3109"/>
                  <a:pt x="4865" y="3113"/>
                  <a:pt x="4916" y="3076"/>
                </a:cubicBezTo>
                <a:cubicBezTo>
                  <a:pt x="4931" y="3033"/>
                  <a:pt x="4966" y="2993"/>
                  <a:pt x="5004" y="2967"/>
                </a:cubicBezTo>
                <a:cubicBezTo>
                  <a:pt x="5021" y="2942"/>
                  <a:pt x="5026" y="2966"/>
                  <a:pt x="5055" y="2957"/>
                </a:cubicBezTo>
                <a:cubicBezTo>
                  <a:pt x="5068" y="2948"/>
                  <a:pt x="5091" y="2934"/>
                  <a:pt x="5099" y="2920"/>
                </a:cubicBezTo>
                <a:cubicBezTo>
                  <a:pt x="5121" y="2880"/>
                  <a:pt x="5100" y="2864"/>
                  <a:pt x="5150" y="2848"/>
                </a:cubicBezTo>
                <a:cubicBezTo>
                  <a:pt x="5215" y="2864"/>
                  <a:pt x="5202" y="2843"/>
                  <a:pt x="5215" y="2884"/>
                </a:cubicBezTo>
                <a:cubicBezTo>
                  <a:pt x="5226" y="2879"/>
                  <a:pt x="5217" y="2847"/>
                  <a:pt x="5209" y="2831"/>
                </a:cubicBezTo>
                <a:cubicBezTo>
                  <a:pt x="5201" y="2815"/>
                  <a:pt x="5180" y="2797"/>
                  <a:pt x="5164" y="2789"/>
                </a:cubicBezTo>
                <a:cubicBezTo>
                  <a:pt x="5153" y="2770"/>
                  <a:pt x="5116" y="2797"/>
                  <a:pt x="5114" y="2785"/>
                </a:cubicBezTo>
                <a:cubicBezTo>
                  <a:pt x="5105" y="2777"/>
                  <a:pt x="5103" y="2752"/>
                  <a:pt x="5109" y="2741"/>
                </a:cubicBezTo>
                <a:cubicBezTo>
                  <a:pt x="5115" y="2730"/>
                  <a:pt x="5144" y="2733"/>
                  <a:pt x="5150" y="2717"/>
                </a:cubicBezTo>
                <a:cubicBezTo>
                  <a:pt x="5151" y="2690"/>
                  <a:pt x="5160" y="2656"/>
                  <a:pt x="5148" y="2642"/>
                </a:cubicBezTo>
                <a:cubicBezTo>
                  <a:pt x="5136" y="2628"/>
                  <a:pt x="5096" y="2642"/>
                  <a:pt x="5076" y="2636"/>
                </a:cubicBezTo>
                <a:cubicBezTo>
                  <a:pt x="5024" y="2558"/>
                  <a:pt x="5094" y="2696"/>
                  <a:pt x="5026" y="2608"/>
                </a:cubicBezTo>
                <a:cubicBezTo>
                  <a:pt x="5015" y="2594"/>
                  <a:pt x="5007" y="2579"/>
                  <a:pt x="4997" y="2564"/>
                </a:cubicBezTo>
                <a:cubicBezTo>
                  <a:pt x="4993" y="2558"/>
                  <a:pt x="4994" y="2549"/>
                  <a:pt x="4990" y="2542"/>
                </a:cubicBezTo>
                <a:cubicBezTo>
                  <a:pt x="4981" y="2527"/>
                  <a:pt x="4960" y="2499"/>
                  <a:pt x="4960" y="2499"/>
                </a:cubicBezTo>
                <a:cubicBezTo>
                  <a:pt x="4958" y="2492"/>
                  <a:pt x="4953" y="2485"/>
                  <a:pt x="4953" y="2477"/>
                </a:cubicBezTo>
                <a:cubicBezTo>
                  <a:pt x="4953" y="2462"/>
                  <a:pt x="4937" y="2438"/>
                  <a:pt x="4940" y="2417"/>
                </a:cubicBezTo>
                <a:cubicBezTo>
                  <a:pt x="4943" y="2396"/>
                  <a:pt x="4957" y="2352"/>
                  <a:pt x="4970" y="2351"/>
                </a:cubicBezTo>
                <a:cubicBezTo>
                  <a:pt x="4983" y="2350"/>
                  <a:pt x="5010" y="2409"/>
                  <a:pt x="5018" y="2409"/>
                </a:cubicBezTo>
                <a:cubicBezTo>
                  <a:pt x="5026" y="2409"/>
                  <a:pt x="5012" y="2356"/>
                  <a:pt x="5021" y="2348"/>
                </a:cubicBezTo>
                <a:cubicBezTo>
                  <a:pt x="5030" y="2340"/>
                  <a:pt x="5077" y="2375"/>
                  <a:pt x="5073" y="2362"/>
                </a:cubicBezTo>
                <a:cubicBezTo>
                  <a:pt x="5052" y="2332"/>
                  <a:pt x="5038" y="2278"/>
                  <a:pt x="4997" y="2273"/>
                </a:cubicBezTo>
                <a:cubicBezTo>
                  <a:pt x="4978" y="2258"/>
                  <a:pt x="4981" y="2231"/>
                  <a:pt x="4967" y="2226"/>
                </a:cubicBezTo>
                <a:cubicBezTo>
                  <a:pt x="4953" y="2221"/>
                  <a:pt x="4934" y="2248"/>
                  <a:pt x="4914" y="2244"/>
                </a:cubicBezTo>
                <a:cubicBezTo>
                  <a:pt x="4888" y="2235"/>
                  <a:pt x="4863" y="2209"/>
                  <a:pt x="4844" y="2202"/>
                </a:cubicBezTo>
                <a:cubicBezTo>
                  <a:pt x="4825" y="2195"/>
                  <a:pt x="4812" y="2212"/>
                  <a:pt x="4800" y="2200"/>
                </a:cubicBezTo>
                <a:cubicBezTo>
                  <a:pt x="4784" y="2176"/>
                  <a:pt x="4779" y="2156"/>
                  <a:pt x="4771" y="2128"/>
                </a:cubicBezTo>
                <a:cubicBezTo>
                  <a:pt x="4761" y="2089"/>
                  <a:pt x="4757" y="2035"/>
                  <a:pt x="4764" y="1967"/>
                </a:cubicBezTo>
                <a:cubicBezTo>
                  <a:pt x="4761" y="1916"/>
                  <a:pt x="4746" y="1864"/>
                  <a:pt x="4754" y="1823"/>
                </a:cubicBezTo>
                <a:cubicBezTo>
                  <a:pt x="4762" y="1782"/>
                  <a:pt x="4790" y="1753"/>
                  <a:pt x="4812" y="1721"/>
                </a:cubicBezTo>
                <a:cubicBezTo>
                  <a:pt x="4836" y="1685"/>
                  <a:pt x="4861" y="1666"/>
                  <a:pt x="4885" y="1631"/>
                </a:cubicBezTo>
                <a:cubicBezTo>
                  <a:pt x="4904" y="1570"/>
                  <a:pt x="4895" y="1653"/>
                  <a:pt x="4910" y="1517"/>
                </a:cubicBezTo>
                <a:cubicBezTo>
                  <a:pt x="4914" y="1491"/>
                  <a:pt x="4897" y="1502"/>
                  <a:pt x="4903" y="1490"/>
                </a:cubicBezTo>
                <a:cubicBezTo>
                  <a:pt x="4909" y="1478"/>
                  <a:pt x="4940" y="1460"/>
                  <a:pt x="4946" y="1444"/>
                </a:cubicBezTo>
                <a:cubicBezTo>
                  <a:pt x="4954" y="1424"/>
                  <a:pt x="4937" y="1414"/>
                  <a:pt x="4941" y="1394"/>
                </a:cubicBezTo>
                <a:cubicBezTo>
                  <a:pt x="4945" y="1374"/>
                  <a:pt x="4973" y="1341"/>
                  <a:pt x="4973" y="1321"/>
                </a:cubicBezTo>
                <a:cubicBezTo>
                  <a:pt x="4973" y="1301"/>
                  <a:pt x="4944" y="1289"/>
                  <a:pt x="4943" y="1271"/>
                </a:cubicBezTo>
                <a:cubicBezTo>
                  <a:pt x="4942" y="1253"/>
                  <a:pt x="4945" y="1239"/>
                  <a:pt x="4965" y="1213"/>
                </a:cubicBezTo>
                <a:cubicBezTo>
                  <a:pt x="4986" y="1181"/>
                  <a:pt x="5018" y="1121"/>
                  <a:pt x="5063" y="1114"/>
                </a:cubicBezTo>
                <a:cubicBezTo>
                  <a:pt x="5081" y="1059"/>
                  <a:pt x="5036" y="1078"/>
                  <a:pt x="5071" y="1034"/>
                </a:cubicBezTo>
                <a:cubicBezTo>
                  <a:pt x="5082" y="1020"/>
                  <a:pt x="5106" y="985"/>
                  <a:pt x="5106" y="985"/>
                </a:cubicBezTo>
                <a:cubicBezTo>
                  <a:pt x="5107" y="977"/>
                  <a:pt x="5131" y="924"/>
                  <a:pt x="5142" y="899"/>
                </a:cubicBezTo>
                <a:cubicBezTo>
                  <a:pt x="5150" y="880"/>
                  <a:pt x="5178" y="891"/>
                  <a:pt x="5193" y="873"/>
                </a:cubicBezTo>
                <a:cubicBezTo>
                  <a:pt x="5208" y="855"/>
                  <a:pt x="5209" y="821"/>
                  <a:pt x="5230" y="790"/>
                </a:cubicBezTo>
                <a:cubicBezTo>
                  <a:pt x="5245" y="742"/>
                  <a:pt x="5287" y="724"/>
                  <a:pt x="5317" y="688"/>
                </a:cubicBezTo>
                <a:cubicBezTo>
                  <a:pt x="5355" y="641"/>
                  <a:pt x="5349" y="626"/>
                  <a:pt x="5383" y="575"/>
                </a:cubicBezTo>
                <a:cubicBezTo>
                  <a:pt x="5385" y="565"/>
                  <a:pt x="5436" y="529"/>
                  <a:pt x="5440" y="520"/>
                </a:cubicBezTo>
                <a:cubicBezTo>
                  <a:pt x="5443" y="512"/>
                  <a:pt x="5453" y="507"/>
                  <a:pt x="5455" y="499"/>
                </a:cubicBezTo>
                <a:cubicBezTo>
                  <a:pt x="5463" y="473"/>
                  <a:pt x="5462" y="445"/>
                  <a:pt x="5470" y="419"/>
                </a:cubicBezTo>
                <a:cubicBezTo>
                  <a:pt x="5475" y="404"/>
                  <a:pt x="5479" y="390"/>
                  <a:pt x="5484" y="375"/>
                </a:cubicBezTo>
                <a:cubicBezTo>
                  <a:pt x="5491" y="352"/>
                  <a:pt x="5528" y="302"/>
                  <a:pt x="5542" y="280"/>
                </a:cubicBezTo>
                <a:cubicBezTo>
                  <a:pt x="5549" y="254"/>
                  <a:pt x="5546" y="225"/>
                  <a:pt x="5557" y="200"/>
                </a:cubicBezTo>
                <a:cubicBezTo>
                  <a:pt x="5564" y="184"/>
                  <a:pt x="5571" y="149"/>
                  <a:pt x="5583" y="137"/>
                </a:cubicBezTo>
                <a:cubicBezTo>
                  <a:pt x="5635" y="85"/>
                  <a:pt x="5640" y="92"/>
                  <a:pt x="5706" y="74"/>
                </a:cubicBezTo>
                <a:cubicBezTo>
                  <a:pt x="5711" y="53"/>
                  <a:pt x="5657" y="72"/>
                  <a:pt x="5628" y="61"/>
                </a:cubicBezTo>
                <a:cubicBezTo>
                  <a:pt x="5599" y="50"/>
                  <a:pt x="5559" y="13"/>
                  <a:pt x="5529" y="9"/>
                </a:cubicBezTo>
                <a:cubicBezTo>
                  <a:pt x="5474" y="19"/>
                  <a:pt x="5487" y="0"/>
                  <a:pt x="5450" y="37"/>
                </a:cubicBezTo>
                <a:cubicBezTo>
                  <a:pt x="5433" y="54"/>
                  <a:pt x="5422" y="59"/>
                  <a:pt x="5402" y="68"/>
                </a:cubicBezTo>
                <a:cubicBezTo>
                  <a:pt x="5392" y="72"/>
                  <a:pt x="5381" y="95"/>
                  <a:pt x="5372" y="101"/>
                </a:cubicBezTo>
                <a:cubicBezTo>
                  <a:pt x="5364" y="106"/>
                  <a:pt x="5333" y="125"/>
                  <a:pt x="5325" y="129"/>
                </a:cubicBezTo>
                <a:cubicBezTo>
                  <a:pt x="5296" y="142"/>
                  <a:pt x="5281" y="165"/>
                  <a:pt x="5251" y="171"/>
                </a:cubicBezTo>
                <a:cubicBezTo>
                  <a:pt x="5218" y="182"/>
                  <a:pt x="5161" y="195"/>
                  <a:pt x="5133" y="205"/>
                </a:cubicBezTo>
                <a:cubicBezTo>
                  <a:pt x="5105" y="215"/>
                  <a:pt x="5103" y="227"/>
                  <a:pt x="5084" y="230"/>
                </a:cubicBezTo>
                <a:cubicBezTo>
                  <a:pt x="5044" y="241"/>
                  <a:pt x="5035" y="227"/>
                  <a:pt x="5017" y="223"/>
                </a:cubicBezTo>
                <a:cubicBezTo>
                  <a:pt x="4999" y="219"/>
                  <a:pt x="4978" y="222"/>
                  <a:pt x="4975" y="208"/>
                </a:cubicBezTo>
                <a:cubicBezTo>
                  <a:pt x="4956" y="191"/>
                  <a:pt x="5002" y="153"/>
                  <a:pt x="5001" y="137"/>
                </a:cubicBezTo>
                <a:cubicBezTo>
                  <a:pt x="5000" y="121"/>
                  <a:pt x="4976" y="123"/>
                  <a:pt x="4968" y="113"/>
                </a:cubicBezTo>
                <a:cubicBezTo>
                  <a:pt x="4966" y="106"/>
                  <a:pt x="4955" y="70"/>
                  <a:pt x="4953" y="77"/>
                </a:cubicBezTo>
                <a:cubicBezTo>
                  <a:pt x="4942" y="123"/>
                  <a:pt x="4953" y="216"/>
                  <a:pt x="4931" y="259"/>
                </a:cubicBezTo>
                <a:cubicBezTo>
                  <a:pt x="4920" y="280"/>
                  <a:pt x="4878" y="335"/>
                  <a:pt x="4857" y="349"/>
                </a:cubicBezTo>
                <a:cubicBezTo>
                  <a:pt x="4836" y="371"/>
                  <a:pt x="4819" y="368"/>
                  <a:pt x="4794" y="381"/>
                </a:cubicBezTo>
                <a:cubicBezTo>
                  <a:pt x="4769" y="394"/>
                  <a:pt x="4732" y="429"/>
                  <a:pt x="4706" y="426"/>
                </a:cubicBezTo>
                <a:cubicBezTo>
                  <a:pt x="4669" y="417"/>
                  <a:pt x="4669" y="383"/>
                  <a:pt x="4637" y="365"/>
                </a:cubicBezTo>
                <a:cubicBezTo>
                  <a:pt x="4601" y="344"/>
                  <a:pt x="4543" y="371"/>
                  <a:pt x="4502" y="368"/>
                </a:cubicBezTo>
                <a:cubicBezTo>
                  <a:pt x="4480" y="346"/>
                  <a:pt x="4481" y="318"/>
                  <a:pt x="4452" y="309"/>
                </a:cubicBezTo>
                <a:cubicBezTo>
                  <a:pt x="4407" y="278"/>
                  <a:pt x="4437" y="272"/>
                  <a:pt x="4397" y="289"/>
                </a:cubicBezTo>
                <a:cubicBezTo>
                  <a:pt x="4383" y="295"/>
                  <a:pt x="4320" y="327"/>
                  <a:pt x="4305" y="332"/>
                </a:cubicBezTo>
                <a:cubicBezTo>
                  <a:pt x="4275" y="331"/>
                  <a:pt x="4202" y="369"/>
                  <a:pt x="4169" y="369"/>
                </a:cubicBezTo>
                <a:cubicBezTo>
                  <a:pt x="4136" y="369"/>
                  <a:pt x="4132" y="320"/>
                  <a:pt x="4108" y="333"/>
                </a:cubicBezTo>
                <a:cubicBezTo>
                  <a:pt x="4094" y="377"/>
                  <a:pt x="4057" y="423"/>
                  <a:pt x="4022" y="448"/>
                </a:cubicBezTo>
                <a:cubicBezTo>
                  <a:pt x="4014" y="454"/>
                  <a:pt x="4008" y="463"/>
                  <a:pt x="4000" y="470"/>
                </a:cubicBezTo>
                <a:cubicBezTo>
                  <a:pt x="3994" y="475"/>
                  <a:pt x="4000" y="488"/>
                  <a:pt x="3993" y="493"/>
                </a:cubicBezTo>
                <a:cubicBezTo>
                  <a:pt x="3955" y="551"/>
                  <a:pt x="3964" y="519"/>
                  <a:pt x="3906" y="557"/>
                </a:cubicBezTo>
                <a:cubicBezTo>
                  <a:pt x="3891" y="567"/>
                  <a:pt x="3876" y="566"/>
                  <a:pt x="3858" y="567"/>
                </a:cubicBezTo>
                <a:cubicBezTo>
                  <a:pt x="3827" y="569"/>
                  <a:pt x="3799" y="591"/>
                  <a:pt x="3768" y="593"/>
                </a:cubicBezTo>
                <a:cubicBezTo>
                  <a:pt x="3744" y="601"/>
                  <a:pt x="3727" y="628"/>
                  <a:pt x="3702" y="630"/>
                </a:cubicBezTo>
                <a:cubicBezTo>
                  <a:pt x="3676" y="635"/>
                  <a:pt x="3626" y="645"/>
                  <a:pt x="3601" y="644"/>
                </a:cubicBezTo>
                <a:cubicBezTo>
                  <a:pt x="3576" y="643"/>
                  <a:pt x="3577" y="616"/>
                  <a:pt x="3553" y="623"/>
                </a:cubicBezTo>
                <a:cubicBezTo>
                  <a:pt x="3518" y="634"/>
                  <a:pt x="3487" y="674"/>
                  <a:pt x="3455" y="688"/>
                </a:cubicBezTo>
                <a:cubicBezTo>
                  <a:pt x="3430" y="697"/>
                  <a:pt x="3417" y="675"/>
                  <a:pt x="3394" y="677"/>
                </a:cubicBezTo>
                <a:cubicBezTo>
                  <a:pt x="3371" y="679"/>
                  <a:pt x="3357" y="700"/>
                  <a:pt x="3317" y="702"/>
                </a:cubicBezTo>
                <a:cubicBezTo>
                  <a:pt x="3266" y="700"/>
                  <a:pt x="3196" y="700"/>
                  <a:pt x="3151" y="692"/>
                </a:cubicBezTo>
                <a:cubicBezTo>
                  <a:pt x="3106" y="684"/>
                  <a:pt x="3063" y="656"/>
                  <a:pt x="3044" y="655"/>
                </a:cubicBezTo>
                <a:cubicBezTo>
                  <a:pt x="3025" y="654"/>
                  <a:pt x="3061" y="681"/>
                  <a:pt x="3037" y="685"/>
                </a:cubicBezTo>
                <a:cubicBezTo>
                  <a:pt x="3013" y="689"/>
                  <a:pt x="2935" y="688"/>
                  <a:pt x="2902" y="680"/>
                </a:cubicBezTo>
                <a:cubicBezTo>
                  <a:pt x="2823" y="673"/>
                  <a:pt x="2874" y="642"/>
                  <a:pt x="2841" y="639"/>
                </a:cubicBezTo>
                <a:cubicBezTo>
                  <a:pt x="2808" y="636"/>
                  <a:pt x="2751" y="646"/>
                  <a:pt x="2705" y="663"/>
                </a:cubicBezTo>
                <a:cubicBezTo>
                  <a:pt x="2643" y="707"/>
                  <a:pt x="2653" y="687"/>
                  <a:pt x="2565" y="740"/>
                </a:cubicBezTo>
                <a:cubicBezTo>
                  <a:pt x="2536" y="745"/>
                  <a:pt x="2444" y="782"/>
                  <a:pt x="2444" y="782"/>
                </a:cubicBezTo>
                <a:cubicBezTo>
                  <a:pt x="2423" y="790"/>
                  <a:pt x="2379" y="804"/>
                  <a:pt x="2379" y="804"/>
                </a:cubicBezTo>
                <a:cubicBezTo>
                  <a:pt x="2362" y="802"/>
                  <a:pt x="2344" y="804"/>
                  <a:pt x="2328" y="797"/>
                </a:cubicBezTo>
                <a:cubicBezTo>
                  <a:pt x="2320" y="793"/>
                  <a:pt x="2298" y="791"/>
                  <a:pt x="2290" y="788"/>
                </a:cubicBezTo>
                <a:cubicBezTo>
                  <a:pt x="2267" y="780"/>
                  <a:pt x="2300" y="758"/>
                  <a:pt x="2276" y="756"/>
                </a:cubicBezTo>
                <a:cubicBezTo>
                  <a:pt x="2234" y="726"/>
                  <a:pt x="2145" y="738"/>
                  <a:pt x="2102" y="710"/>
                </a:cubicBezTo>
                <a:cubicBezTo>
                  <a:pt x="2089" y="690"/>
                  <a:pt x="2089" y="683"/>
                  <a:pt x="2066" y="673"/>
                </a:cubicBezTo>
                <a:cubicBezTo>
                  <a:pt x="2052" y="667"/>
                  <a:pt x="2022" y="659"/>
                  <a:pt x="2022" y="659"/>
                </a:cubicBezTo>
                <a:cubicBezTo>
                  <a:pt x="1960" y="617"/>
                  <a:pt x="1990" y="572"/>
                  <a:pt x="1969" y="484"/>
                </a:cubicBezTo>
                <a:cubicBezTo>
                  <a:pt x="1967" y="475"/>
                  <a:pt x="1941" y="493"/>
                  <a:pt x="1935" y="491"/>
                </a:cubicBezTo>
                <a:cubicBezTo>
                  <a:pt x="1927" y="487"/>
                  <a:pt x="1927" y="462"/>
                  <a:pt x="1905" y="469"/>
                </a:cubicBezTo>
                <a:cubicBezTo>
                  <a:pt x="1900" y="471"/>
                  <a:pt x="1922" y="495"/>
                  <a:pt x="1905" y="506"/>
                </a:cubicBezTo>
                <a:cubicBezTo>
                  <a:pt x="1888" y="517"/>
                  <a:pt x="1838" y="532"/>
                  <a:pt x="1804" y="533"/>
                </a:cubicBezTo>
                <a:cubicBezTo>
                  <a:pt x="1770" y="534"/>
                  <a:pt x="1724" y="525"/>
                  <a:pt x="1703" y="511"/>
                </a:cubicBezTo>
                <a:cubicBezTo>
                  <a:pt x="1696" y="489"/>
                  <a:pt x="1682" y="472"/>
                  <a:pt x="1677" y="450"/>
                </a:cubicBezTo>
                <a:cubicBezTo>
                  <a:pt x="1667" y="404"/>
                  <a:pt x="1677" y="373"/>
                  <a:pt x="1652" y="327"/>
                </a:cubicBezTo>
                <a:cubicBezTo>
                  <a:pt x="1642" y="301"/>
                  <a:pt x="1622" y="316"/>
                  <a:pt x="1609" y="306"/>
                </a:cubicBezTo>
                <a:cubicBezTo>
                  <a:pt x="1596" y="293"/>
                  <a:pt x="1590" y="253"/>
                  <a:pt x="1575" y="252"/>
                </a:cubicBezTo>
                <a:cubicBezTo>
                  <a:pt x="1552" y="260"/>
                  <a:pt x="1538" y="286"/>
                  <a:pt x="1520" y="302"/>
                </a:cubicBezTo>
              </a:path>
            </a:pathLst>
          </a:custGeom>
          <a:solidFill>
            <a:srgbClr val="FFFFCC"/>
          </a:solidFill>
          <a:ln w="6350">
            <a:noFill/>
            <a:round/>
            <a:headEnd/>
            <a:tailEnd/>
          </a:ln>
          <a:effectLst>
            <a:prstShdw prst="shdw17" dist="17961" dir="2700000">
              <a:srgbClr val="99997A"/>
            </a:prstShdw>
          </a:effectLst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02" name="Freeform 13"/>
          <p:cNvSpPr>
            <a:spLocks/>
          </p:cNvSpPr>
          <p:nvPr/>
        </p:nvSpPr>
        <p:spPr bwMode="auto">
          <a:xfrm>
            <a:off x="4605338" y="2409825"/>
            <a:ext cx="2163762" cy="593725"/>
          </a:xfrm>
          <a:custGeom>
            <a:avLst/>
            <a:gdLst>
              <a:gd name="T0" fmla="*/ 2147483647 w 1929"/>
              <a:gd name="T1" fmla="*/ 2147483647 h 460"/>
              <a:gd name="T2" fmla="*/ 2147483647 w 1929"/>
              <a:gd name="T3" fmla="*/ 2147483647 h 460"/>
              <a:gd name="T4" fmla="*/ 2147483647 w 1929"/>
              <a:gd name="T5" fmla="*/ 2147483647 h 460"/>
              <a:gd name="T6" fmla="*/ 2147483647 w 1929"/>
              <a:gd name="T7" fmla="*/ 2147483647 h 460"/>
              <a:gd name="T8" fmla="*/ 2147483647 w 1929"/>
              <a:gd name="T9" fmla="*/ 2147483647 h 460"/>
              <a:gd name="T10" fmla="*/ 2147483647 w 1929"/>
              <a:gd name="T11" fmla="*/ 2147483647 h 460"/>
              <a:gd name="T12" fmla="*/ 2147483647 w 1929"/>
              <a:gd name="T13" fmla="*/ 2147483647 h 460"/>
              <a:gd name="T14" fmla="*/ 2147483647 w 1929"/>
              <a:gd name="T15" fmla="*/ 2147483647 h 460"/>
              <a:gd name="T16" fmla="*/ 2147483647 w 1929"/>
              <a:gd name="T17" fmla="*/ 2147483647 h 460"/>
              <a:gd name="T18" fmla="*/ 2147483647 w 1929"/>
              <a:gd name="T19" fmla="*/ 2147483647 h 460"/>
              <a:gd name="T20" fmla="*/ 2147483647 w 1929"/>
              <a:gd name="T21" fmla="*/ 2147483647 h 460"/>
              <a:gd name="T22" fmla="*/ 2147483647 w 1929"/>
              <a:gd name="T23" fmla="*/ 2147483647 h 460"/>
              <a:gd name="T24" fmla="*/ 2147483647 w 1929"/>
              <a:gd name="T25" fmla="*/ 2147483647 h 460"/>
              <a:gd name="T26" fmla="*/ 2147483647 w 1929"/>
              <a:gd name="T27" fmla="*/ 2147483647 h 460"/>
              <a:gd name="T28" fmla="*/ 2147483647 w 1929"/>
              <a:gd name="T29" fmla="*/ 2147483647 h 460"/>
              <a:gd name="T30" fmla="*/ 2147483647 w 1929"/>
              <a:gd name="T31" fmla="*/ 2147483647 h 460"/>
              <a:gd name="T32" fmla="*/ 2147483647 w 1929"/>
              <a:gd name="T33" fmla="*/ 2147483647 h 460"/>
              <a:gd name="T34" fmla="*/ 2147483647 w 1929"/>
              <a:gd name="T35" fmla="*/ 2147483647 h 460"/>
              <a:gd name="T36" fmla="*/ 2147483647 w 1929"/>
              <a:gd name="T37" fmla="*/ 2147483647 h 460"/>
              <a:gd name="T38" fmla="*/ 2147483647 w 1929"/>
              <a:gd name="T39" fmla="*/ 2147483647 h 460"/>
              <a:gd name="T40" fmla="*/ 2147483647 w 1929"/>
              <a:gd name="T41" fmla="*/ 2147483647 h 460"/>
              <a:gd name="T42" fmla="*/ 2147483647 w 1929"/>
              <a:gd name="T43" fmla="*/ 2147483647 h 460"/>
              <a:gd name="T44" fmla="*/ 2147483647 w 1929"/>
              <a:gd name="T45" fmla="*/ 2147483647 h 460"/>
              <a:gd name="T46" fmla="*/ 2147483647 w 1929"/>
              <a:gd name="T47" fmla="*/ 2147483647 h 460"/>
              <a:gd name="T48" fmla="*/ 2147483647 w 1929"/>
              <a:gd name="T49" fmla="*/ 2147483647 h 460"/>
              <a:gd name="T50" fmla="*/ 2147483647 w 1929"/>
              <a:gd name="T51" fmla="*/ 2147483647 h 460"/>
              <a:gd name="T52" fmla="*/ 2147483647 w 1929"/>
              <a:gd name="T53" fmla="*/ 2147483647 h 460"/>
              <a:gd name="T54" fmla="*/ 2147483647 w 1929"/>
              <a:gd name="T55" fmla="*/ 2147483647 h 460"/>
              <a:gd name="T56" fmla="*/ 2147483647 w 1929"/>
              <a:gd name="T57" fmla="*/ 2147483647 h 460"/>
              <a:gd name="T58" fmla="*/ 2147483647 w 1929"/>
              <a:gd name="T59" fmla="*/ 2147483647 h 460"/>
              <a:gd name="T60" fmla="*/ 2147483647 w 1929"/>
              <a:gd name="T61" fmla="*/ 2147483647 h 460"/>
              <a:gd name="T62" fmla="*/ 2147483647 w 1929"/>
              <a:gd name="T63" fmla="*/ 2147483647 h 460"/>
              <a:gd name="T64" fmla="*/ 2147483647 w 1929"/>
              <a:gd name="T65" fmla="*/ 2147483647 h 460"/>
              <a:gd name="T66" fmla="*/ 2147483647 w 1929"/>
              <a:gd name="T67" fmla="*/ 2147483647 h 460"/>
              <a:gd name="T68" fmla="*/ 2147483647 w 1929"/>
              <a:gd name="T69" fmla="*/ 2147483647 h 460"/>
              <a:gd name="T70" fmla="*/ 2147483647 w 1929"/>
              <a:gd name="T71" fmla="*/ 2147483647 h 460"/>
              <a:gd name="T72" fmla="*/ 2147483647 w 1929"/>
              <a:gd name="T73" fmla="*/ 2147483647 h 460"/>
              <a:gd name="T74" fmla="*/ 2147483647 w 1929"/>
              <a:gd name="T75" fmla="*/ 2147483647 h 460"/>
              <a:gd name="T76" fmla="*/ 2147483647 w 1929"/>
              <a:gd name="T77" fmla="*/ 2147483647 h 460"/>
              <a:gd name="T78" fmla="*/ 2147483647 w 1929"/>
              <a:gd name="T79" fmla="*/ 2147483647 h 460"/>
              <a:gd name="T80" fmla="*/ 2147483647 w 1929"/>
              <a:gd name="T81" fmla="*/ 2147483647 h 460"/>
              <a:gd name="T82" fmla="*/ 2147483647 w 1929"/>
              <a:gd name="T83" fmla="*/ 2147483647 h 460"/>
              <a:gd name="T84" fmla="*/ 2147483647 w 1929"/>
              <a:gd name="T85" fmla="*/ 2147483647 h 460"/>
              <a:gd name="T86" fmla="*/ 2147483647 w 1929"/>
              <a:gd name="T87" fmla="*/ 2147483647 h 460"/>
              <a:gd name="T88" fmla="*/ 0 w 1929"/>
              <a:gd name="T89" fmla="*/ 0 h 46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929"/>
              <a:gd name="T136" fmla="*/ 0 h 460"/>
              <a:gd name="T137" fmla="*/ 1929 w 1929"/>
              <a:gd name="T138" fmla="*/ 460 h 46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929" h="460">
                <a:moveTo>
                  <a:pt x="1929" y="436"/>
                </a:moveTo>
                <a:cubicBezTo>
                  <a:pt x="1919" y="430"/>
                  <a:pt x="1906" y="427"/>
                  <a:pt x="1900" y="417"/>
                </a:cubicBezTo>
                <a:cubicBezTo>
                  <a:pt x="1897" y="412"/>
                  <a:pt x="1895" y="407"/>
                  <a:pt x="1891" y="403"/>
                </a:cubicBezTo>
                <a:cubicBezTo>
                  <a:pt x="1882" y="395"/>
                  <a:pt x="1862" y="384"/>
                  <a:pt x="1862" y="384"/>
                </a:cubicBezTo>
                <a:cubicBezTo>
                  <a:pt x="1853" y="370"/>
                  <a:pt x="1850" y="352"/>
                  <a:pt x="1838" y="340"/>
                </a:cubicBezTo>
                <a:cubicBezTo>
                  <a:pt x="1799" y="301"/>
                  <a:pt x="1753" y="263"/>
                  <a:pt x="1699" y="244"/>
                </a:cubicBezTo>
                <a:cubicBezTo>
                  <a:pt x="1664" y="232"/>
                  <a:pt x="1625" y="241"/>
                  <a:pt x="1588" y="240"/>
                </a:cubicBezTo>
                <a:cubicBezTo>
                  <a:pt x="1524" y="238"/>
                  <a:pt x="1460" y="237"/>
                  <a:pt x="1396" y="235"/>
                </a:cubicBezTo>
                <a:cubicBezTo>
                  <a:pt x="1357" y="207"/>
                  <a:pt x="1359" y="157"/>
                  <a:pt x="1320" y="129"/>
                </a:cubicBezTo>
                <a:cubicBezTo>
                  <a:pt x="1309" y="131"/>
                  <a:pt x="1297" y="131"/>
                  <a:pt x="1286" y="134"/>
                </a:cubicBezTo>
                <a:cubicBezTo>
                  <a:pt x="1262" y="142"/>
                  <a:pt x="1243" y="164"/>
                  <a:pt x="1214" y="172"/>
                </a:cubicBezTo>
                <a:cubicBezTo>
                  <a:pt x="1204" y="171"/>
                  <a:pt x="1194" y="173"/>
                  <a:pt x="1185" y="168"/>
                </a:cubicBezTo>
                <a:cubicBezTo>
                  <a:pt x="1180" y="165"/>
                  <a:pt x="1183" y="158"/>
                  <a:pt x="1180" y="153"/>
                </a:cubicBezTo>
                <a:cubicBezTo>
                  <a:pt x="1174" y="143"/>
                  <a:pt x="1161" y="124"/>
                  <a:pt x="1161" y="124"/>
                </a:cubicBezTo>
                <a:cubicBezTo>
                  <a:pt x="1156" y="126"/>
                  <a:pt x="1150" y="125"/>
                  <a:pt x="1147" y="129"/>
                </a:cubicBezTo>
                <a:cubicBezTo>
                  <a:pt x="1091" y="187"/>
                  <a:pt x="1195" y="155"/>
                  <a:pt x="1027" y="163"/>
                </a:cubicBezTo>
                <a:cubicBezTo>
                  <a:pt x="1018" y="199"/>
                  <a:pt x="1015" y="211"/>
                  <a:pt x="1036" y="244"/>
                </a:cubicBezTo>
                <a:cubicBezTo>
                  <a:pt x="1025" y="287"/>
                  <a:pt x="990" y="242"/>
                  <a:pt x="964" y="278"/>
                </a:cubicBezTo>
                <a:cubicBezTo>
                  <a:pt x="968" y="301"/>
                  <a:pt x="973" y="333"/>
                  <a:pt x="998" y="340"/>
                </a:cubicBezTo>
                <a:cubicBezTo>
                  <a:pt x="1012" y="336"/>
                  <a:pt x="1041" y="326"/>
                  <a:pt x="1041" y="326"/>
                </a:cubicBezTo>
                <a:cubicBezTo>
                  <a:pt x="1052" y="328"/>
                  <a:pt x="1065" y="325"/>
                  <a:pt x="1075" y="331"/>
                </a:cubicBezTo>
                <a:cubicBezTo>
                  <a:pt x="1085" y="337"/>
                  <a:pt x="1094" y="360"/>
                  <a:pt x="1094" y="360"/>
                </a:cubicBezTo>
                <a:cubicBezTo>
                  <a:pt x="1100" y="383"/>
                  <a:pt x="1110" y="414"/>
                  <a:pt x="1094" y="436"/>
                </a:cubicBezTo>
                <a:cubicBezTo>
                  <a:pt x="1087" y="445"/>
                  <a:pt x="1071" y="433"/>
                  <a:pt x="1060" y="432"/>
                </a:cubicBezTo>
                <a:cubicBezTo>
                  <a:pt x="1047" y="423"/>
                  <a:pt x="1017" y="412"/>
                  <a:pt x="1017" y="412"/>
                </a:cubicBezTo>
                <a:cubicBezTo>
                  <a:pt x="970" y="419"/>
                  <a:pt x="938" y="451"/>
                  <a:pt x="892" y="460"/>
                </a:cubicBezTo>
                <a:cubicBezTo>
                  <a:pt x="855" y="459"/>
                  <a:pt x="819" y="460"/>
                  <a:pt x="782" y="456"/>
                </a:cubicBezTo>
                <a:cubicBezTo>
                  <a:pt x="780" y="456"/>
                  <a:pt x="747" y="444"/>
                  <a:pt x="739" y="441"/>
                </a:cubicBezTo>
                <a:cubicBezTo>
                  <a:pt x="734" y="439"/>
                  <a:pt x="724" y="436"/>
                  <a:pt x="724" y="436"/>
                </a:cubicBezTo>
                <a:cubicBezTo>
                  <a:pt x="709" y="413"/>
                  <a:pt x="679" y="408"/>
                  <a:pt x="662" y="384"/>
                </a:cubicBezTo>
                <a:cubicBezTo>
                  <a:pt x="655" y="364"/>
                  <a:pt x="655" y="371"/>
                  <a:pt x="662" y="345"/>
                </a:cubicBezTo>
                <a:cubicBezTo>
                  <a:pt x="665" y="335"/>
                  <a:pt x="672" y="316"/>
                  <a:pt x="672" y="316"/>
                </a:cubicBezTo>
                <a:cubicBezTo>
                  <a:pt x="634" y="293"/>
                  <a:pt x="631" y="345"/>
                  <a:pt x="604" y="360"/>
                </a:cubicBezTo>
                <a:cubicBezTo>
                  <a:pt x="589" y="368"/>
                  <a:pt x="556" y="374"/>
                  <a:pt x="556" y="374"/>
                </a:cubicBezTo>
                <a:cubicBezTo>
                  <a:pt x="526" y="404"/>
                  <a:pt x="545" y="424"/>
                  <a:pt x="508" y="441"/>
                </a:cubicBezTo>
                <a:cubicBezTo>
                  <a:pt x="497" y="439"/>
                  <a:pt x="481" y="445"/>
                  <a:pt x="475" y="436"/>
                </a:cubicBezTo>
                <a:cubicBezTo>
                  <a:pt x="463" y="419"/>
                  <a:pt x="480" y="389"/>
                  <a:pt x="465" y="374"/>
                </a:cubicBezTo>
                <a:cubicBezTo>
                  <a:pt x="457" y="366"/>
                  <a:pt x="405" y="344"/>
                  <a:pt x="393" y="340"/>
                </a:cubicBezTo>
                <a:cubicBezTo>
                  <a:pt x="348" y="348"/>
                  <a:pt x="356" y="362"/>
                  <a:pt x="321" y="374"/>
                </a:cubicBezTo>
                <a:cubicBezTo>
                  <a:pt x="268" y="372"/>
                  <a:pt x="214" y="384"/>
                  <a:pt x="163" y="369"/>
                </a:cubicBezTo>
                <a:cubicBezTo>
                  <a:pt x="149" y="365"/>
                  <a:pt x="160" y="340"/>
                  <a:pt x="158" y="326"/>
                </a:cubicBezTo>
                <a:cubicBezTo>
                  <a:pt x="154" y="292"/>
                  <a:pt x="156" y="258"/>
                  <a:pt x="148" y="225"/>
                </a:cubicBezTo>
                <a:cubicBezTo>
                  <a:pt x="144" y="209"/>
                  <a:pt x="72" y="191"/>
                  <a:pt x="52" y="177"/>
                </a:cubicBezTo>
                <a:cubicBezTo>
                  <a:pt x="38" y="128"/>
                  <a:pt x="34" y="66"/>
                  <a:pt x="4" y="24"/>
                </a:cubicBezTo>
                <a:cubicBezTo>
                  <a:pt x="3" y="16"/>
                  <a:pt x="0" y="0"/>
                  <a:pt x="0" y="0"/>
                </a:cubicBezTo>
              </a:path>
            </a:pathLst>
          </a:custGeom>
          <a:noFill/>
          <a:ln w="12700" cap="rnd">
            <a:solidFill>
              <a:srgbClr val="DDDDDD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03" name="Freeform 14"/>
          <p:cNvSpPr>
            <a:spLocks/>
          </p:cNvSpPr>
          <p:nvPr/>
        </p:nvSpPr>
        <p:spPr bwMode="auto">
          <a:xfrm>
            <a:off x="6678613" y="1979613"/>
            <a:ext cx="647700" cy="288925"/>
          </a:xfrm>
          <a:custGeom>
            <a:avLst/>
            <a:gdLst>
              <a:gd name="T0" fmla="*/ 2147483647 w 694"/>
              <a:gd name="T1" fmla="*/ 0 h 450"/>
              <a:gd name="T2" fmla="*/ 2147483647 w 694"/>
              <a:gd name="T3" fmla="*/ 2147483647 h 450"/>
              <a:gd name="T4" fmla="*/ 2147483647 w 694"/>
              <a:gd name="T5" fmla="*/ 2147483647 h 450"/>
              <a:gd name="T6" fmla="*/ 2147483647 w 694"/>
              <a:gd name="T7" fmla="*/ 2147483647 h 450"/>
              <a:gd name="T8" fmla="*/ 2147483647 w 694"/>
              <a:gd name="T9" fmla="*/ 2147483647 h 450"/>
              <a:gd name="T10" fmla="*/ 2147483647 w 694"/>
              <a:gd name="T11" fmla="*/ 2147483647 h 450"/>
              <a:gd name="T12" fmla="*/ 2147483647 w 694"/>
              <a:gd name="T13" fmla="*/ 2147483647 h 450"/>
              <a:gd name="T14" fmla="*/ 2147483647 w 694"/>
              <a:gd name="T15" fmla="*/ 2147483647 h 450"/>
              <a:gd name="T16" fmla="*/ 2147483647 w 694"/>
              <a:gd name="T17" fmla="*/ 2147483647 h 450"/>
              <a:gd name="T18" fmla="*/ 2147483647 w 694"/>
              <a:gd name="T19" fmla="*/ 2147483647 h 450"/>
              <a:gd name="T20" fmla="*/ 2147483647 w 694"/>
              <a:gd name="T21" fmla="*/ 2147483647 h 450"/>
              <a:gd name="T22" fmla="*/ 2147483647 w 694"/>
              <a:gd name="T23" fmla="*/ 2147483647 h 450"/>
              <a:gd name="T24" fmla="*/ 2147483647 w 694"/>
              <a:gd name="T25" fmla="*/ 2147483647 h 450"/>
              <a:gd name="T26" fmla="*/ 2147483647 w 694"/>
              <a:gd name="T27" fmla="*/ 2147483647 h 450"/>
              <a:gd name="T28" fmla="*/ 2147483647 w 694"/>
              <a:gd name="T29" fmla="*/ 2147483647 h 450"/>
              <a:gd name="T30" fmla="*/ 2147483647 w 694"/>
              <a:gd name="T31" fmla="*/ 2147483647 h 450"/>
              <a:gd name="T32" fmla="*/ 2147483647 w 694"/>
              <a:gd name="T33" fmla="*/ 2147483647 h 450"/>
              <a:gd name="T34" fmla="*/ 2147483647 w 694"/>
              <a:gd name="T35" fmla="*/ 2147483647 h 450"/>
              <a:gd name="T36" fmla="*/ 2147483647 w 694"/>
              <a:gd name="T37" fmla="*/ 2147483647 h 450"/>
              <a:gd name="T38" fmla="*/ 2147483647 w 694"/>
              <a:gd name="T39" fmla="*/ 2147483647 h 450"/>
              <a:gd name="T40" fmla="*/ 2147483647 w 694"/>
              <a:gd name="T41" fmla="*/ 2147483647 h 450"/>
              <a:gd name="T42" fmla="*/ 2147483647 w 694"/>
              <a:gd name="T43" fmla="*/ 2147483647 h 450"/>
              <a:gd name="T44" fmla="*/ 2147483647 w 694"/>
              <a:gd name="T45" fmla="*/ 2147483647 h 450"/>
              <a:gd name="T46" fmla="*/ 2147483647 w 694"/>
              <a:gd name="T47" fmla="*/ 2147483647 h 450"/>
              <a:gd name="T48" fmla="*/ 0 w 694"/>
              <a:gd name="T49" fmla="*/ 2147483647 h 4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94"/>
              <a:gd name="T76" fmla="*/ 0 h 450"/>
              <a:gd name="T77" fmla="*/ 694 w 694"/>
              <a:gd name="T78" fmla="*/ 450 h 45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94" h="450">
                <a:moveTo>
                  <a:pt x="688" y="0"/>
                </a:moveTo>
                <a:cubicBezTo>
                  <a:pt x="686" y="47"/>
                  <a:pt x="694" y="120"/>
                  <a:pt x="681" y="167"/>
                </a:cubicBezTo>
                <a:cubicBezTo>
                  <a:pt x="678" y="179"/>
                  <a:pt x="665" y="191"/>
                  <a:pt x="660" y="202"/>
                </a:cubicBezTo>
                <a:cubicBezTo>
                  <a:pt x="657" y="209"/>
                  <a:pt x="653" y="225"/>
                  <a:pt x="653" y="225"/>
                </a:cubicBezTo>
                <a:cubicBezTo>
                  <a:pt x="652" y="242"/>
                  <a:pt x="654" y="273"/>
                  <a:pt x="640" y="288"/>
                </a:cubicBezTo>
                <a:cubicBezTo>
                  <a:pt x="630" y="297"/>
                  <a:pt x="620" y="307"/>
                  <a:pt x="609" y="314"/>
                </a:cubicBezTo>
                <a:cubicBezTo>
                  <a:pt x="602" y="318"/>
                  <a:pt x="588" y="322"/>
                  <a:pt x="588" y="322"/>
                </a:cubicBezTo>
                <a:cubicBezTo>
                  <a:pt x="554" y="318"/>
                  <a:pt x="560" y="317"/>
                  <a:pt x="536" y="299"/>
                </a:cubicBezTo>
                <a:cubicBezTo>
                  <a:pt x="521" y="273"/>
                  <a:pt x="507" y="270"/>
                  <a:pt x="481" y="264"/>
                </a:cubicBezTo>
                <a:cubicBezTo>
                  <a:pt x="476" y="259"/>
                  <a:pt x="458" y="261"/>
                  <a:pt x="452" y="258"/>
                </a:cubicBezTo>
                <a:cubicBezTo>
                  <a:pt x="446" y="254"/>
                  <a:pt x="462" y="261"/>
                  <a:pt x="462" y="261"/>
                </a:cubicBezTo>
                <a:cubicBezTo>
                  <a:pt x="420" y="267"/>
                  <a:pt x="442" y="248"/>
                  <a:pt x="417" y="293"/>
                </a:cubicBezTo>
                <a:cubicBezTo>
                  <a:pt x="416" y="298"/>
                  <a:pt x="449" y="321"/>
                  <a:pt x="436" y="322"/>
                </a:cubicBezTo>
                <a:cubicBezTo>
                  <a:pt x="440" y="346"/>
                  <a:pt x="411" y="323"/>
                  <a:pt x="433" y="328"/>
                </a:cubicBezTo>
                <a:cubicBezTo>
                  <a:pt x="483" y="326"/>
                  <a:pt x="428" y="362"/>
                  <a:pt x="440" y="322"/>
                </a:cubicBezTo>
                <a:cubicBezTo>
                  <a:pt x="462" y="360"/>
                  <a:pt x="436" y="361"/>
                  <a:pt x="413" y="368"/>
                </a:cubicBezTo>
                <a:cubicBezTo>
                  <a:pt x="395" y="382"/>
                  <a:pt x="389" y="385"/>
                  <a:pt x="382" y="407"/>
                </a:cubicBezTo>
                <a:cubicBezTo>
                  <a:pt x="378" y="439"/>
                  <a:pt x="382" y="440"/>
                  <a:pt x="358" y="450"/>
                </a:cubicBezTo>
                <a:cubicBezTo>
                  <a:pt x="315" y="448"/>
                  <a:pt x="291" y="444"/>
                  <a:pt x="251" y="439"/>
                </a:cubicBezTo>
                <a:cubicBezTo>
                  <a:pt x="237" y="414"/>
                  <a:pt x="243" y="410"/>
                  <a:pt x="238" y="376"/>
                </a:cubicBezTo>
                <a:cubicBezTo>
                  <a:pt x="228" y="313"/>
                  <a:pt x="179" y="288"/>
                  <a:pt x="127" y="280"/>
                </a:cubicBezTo>
                <a:cubicBezTo>
                  <a:pt x="107" y="256"/>
                  <a:pt x="125" y="219"/>
                  <a:pt x="97" y="210"/>
                </a:cubicBezTo>
                <a:cubicBezTo>
                  <a:pt x="83" y="219"/>
                  <a:pt x="77" y="230"/>
                  <a:pt x="69" y="245"/>
                </a:cubicBezTo>
                <a:cubicBezTo>
                  <a:pt x="61" y="276"/>
                  <a:pt x="47" y="269"/>
                  <a:pt x="17" y="271"/>
                </a:cubicBezTo>
                <a:cubicBezTo>
                  <a:pt x="9" y="287"/>
                  <a:pt x="11" y="302"/>
                  <a:pt x="0" y="314"/>
                </a:cubicBezTo>
              </a:path>
            </a:pathLst>
          </a:custGeom>
          <a:noFill/>
          <a:ln w="12700" cap="rnd">
            <a:solidFill>
              <a:srgbClr val="DDDDDD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04" name="Freeform 15"/>
          <p:cNvSpPr>
            <a:spLocks/>
          </p:cNvSpPr>
          <p:nvPr/>
        </p:nvSpPr>
        <p:spPr bwMode="auto">
          <a:xfrm>
            <a:off x="3524250" y="2970213"/>
            <a:ext cx="2384425" cy="1479550"/>
          </a:xfrm>
          <a:custGeom>
            <a:avLst/>
            <a:gdLst>
              <a:gd name="T0" fmla="*/ 2147483647 w 1523"/>
              <a:gd name="T1" fmla="*/ 2147483647 h 926"/>
              <a:gd name="T2" fmla="*/ 2147483647 w 1523"/>
              <a:gd name="T3" fmla="*/ 2147483647 h 926"/>
              <a:gd name="T4" fmla="*/ 2147483647 w 1523"/>
              <a:gd name="T5" fmla="*/ 2147483647 h 926"/>
              <a:gd name="T6" fmla="*/ 2147483647 w 1523"/>
              <a:gd name="T7" fmla="*/ 2147483647 h 926"/>
              <a:gd name="T8" fmla="*/ 2147483647 w 1523"/>
              <a:gd name="T9" fmla="*/ 2147483647 h 926"/>
              <a:gd name="T10" fmla="*/ 2147483647 w 1523"/>
              <a:gd name="T11" fmla="*/ 2147483647 h 926"/>
              <a:gd name="T12" fmla="*/ 2147483647 w 1523"/>
              <a:gd name="T13" fmla="*/ 2147483647 h 926"/>
              <a:gd name="T14" fmla="*/ 2147483647 w 1523"/>
              <a:gd name="T15" fmla="*/ 2147483647 h 926"/>
              <a:gd name="T16" fmla="*/ 2147483647 w 1523"/>
              <a:gd name="T17" fmla="*/ 2147483647 h 926"/>
              <a:gd name="T18" fmla="*/ 2147483647 w 1523"/>
              <a:gd name="T19" fmla="*/ 2147483647 h 926"/>
              <a:gd name="T20" fmla="*/ 2147483647 w 1523"/>
              <a:gd name="T21" fmla="*/ 2147483647 h 926"/>
              <a:gd name="T22" fmla="*/ 2147483647 w 1523"/>
              <a:gd name="T23" fmla="*/ 2147483647 h 926"/>
              <a:gd name="T24" fmla="*/ 2147483647 w 1523"/>
              <a:gd name="T25" fmla="*/ 2147483647 h 926"/>
              <a:gd name="T26" fmla="*/ 2147483647 w 1523"/>
              <a:gd name="T27" fmla="*/ 2147483647 h 926"/>
              <a:gd name="T28" fmla="*/ 2147483647 w 1523"/>
              <a:gd name="T29" fmla="*/ 2147483647 h 926"/>
              <a:gd name="T30" fmla="*/ 2147483647 w 1523"/>
              <a:gd name="T31" fmla="*/ 2147483647 h 926"/>
              <a:gd name="T32" fmla="*/ 2147483647 w 1523"/>
              <a:gd name="T33" fmla="*/ 2147483647 h 926"/>
              <a:gd name="T34" fmla="*/ 2147483647 w 1523"/>
              <a:gd name="T35" fmla="*/ 2147483647 h 926"/>
              <a:gd name="T36" fmla="*/ 2147483647 w 1523"/>
              <a:gd name="T37" fmla="*/ 2147483647 h 926"/>
              <a:gd name="T38" fmla="*/ 2147483647 w 1523"/>
              <a:gd name="T39" fmla="*/ 2147483647 h 926"/>
              <a:gd name="T40" fmla="*/ 2147483647 w 1523"/>
              <a:gd name="T41" fmla="*/ 2147483647 h 926"/>
              <a:gd name="T42" fmla="*/ 2147483647 w 1523"/>
              <a:gd name="T43" fmla="*/ 2147483647 h 926"/>
              <a:gd name="T44" fmla="*/ 2147483647 w 1523"/>
              <a:gd name="T45" fmla="*/ 2147483647 h 926"/>
              <a:gd name="T46" fmla="*/ 2147483647 w 1523"/>
              <a:gd name="T47" fmla="*/ 2147483647 h 926"/>
              <a:gd name="T48" fmla="*/ 2147483647 w 1523"/>
              <a:gd name="T49" fmla="*/ 2147483647 h 926"/>
              <a:gd name="T50" fmla="*/ 2147483647 w 1523"/>
              <a:gd name="T51" fmla="*/ 2147483647 h 926"/>
              <a:gd name="T52" fmla="*/ 2147483647 w 1523"/>
              <a:gd name="T53" fmla="*/ 2147483647 h 926"/>
              <a:gd name="T54" fmla="*/ 2147483647 w 1523"/>
              <a:gd name="T55" fmla="*/ 2147483647 h 926"/>
              <a:gd name="T56" fmla="*/ 2147483647 w 1523"/>
              <a:gd name="T57" fmla="*/ 2147483647 h 926"/>
              <a:gd name="T58" fmla="*/ 2147483647 w 1523"/>
              <a:gd name="T59" fmla="*/ 2147483647 h 926"/>
              <a:gd name="T60" fmla="*/ 2147483647 w 1523"/>
              <a:gd name="T61" fmla="*/ 2147483647 h 926"/>
              <a:gd name="T62" fmla="*/ 2147483647 w 1523"/>
              <a:gd name="T63" fmla="*/ 2147483647 h 926"/>
              <a:gd name="T64" fmla="*/ 2147483647 w 1523"/>
              <a:gd name="T65" fmla="*/ 2147483647 h 926"/>
              <a:gd name="T66" fmla="*/ 2147483647 w 1523"/>
              <a:gd name="T67" fmla="*/ 2147483647 h 926"/>
              <a:gd name="T68" fmla="*/ 2147483647 w 1523"/>
              <a:gd name="T69" fmla="*/ 2147483647 h 926"/>
              <a:gd name="T70" fmla="*/ 2147483647 w 1523"/>
              <a:gd name="T71" fmla="*/ 2147483647 h 926"/>
              <a:gd name="T72" fmla="*/ 2147483647 w 1523"/>
              <a:gd name="T73" fmla="*/ 2147483647 h 926"/>
              <a:gd name="T74" fmla="*/ 2147483647 w 1523"/>
              <a:gd name="T75" fmla="*/ 2147483647 h 926"/>
              <a:gd name="T76" fmla="*/ 2147483647 w 1523"/>
              <a:gd name="T77" fmla="*/ 2147483647 h 926"/>
              <a:gd name="T78" fmla="*/ 2147483647 w 1523"/>
              <a:gd name="T79" fmla="*/ 2147483647 h 926"/>
              <a:gd name="T80" fmla="*/ 2147483647 w 1523"/>
              <a:gd name="T81" fmla="*/ 2147483647 h 926"/>
              <a:gd name="T82" fmla="*/ 2147483647 w 1523"/>
              <a:gd name="T83" fmla="*/ 2147483647 h 926"/>
              <a:gd name="T84" fmla="*/ 2147483647 w 1523"/>
              <a:gd name="T85" fmla="*/ 2147483647 h 926"/>
              <a:gd name="T86" fmla="*/ 2147483647 w 1523"/>
              <a:gd name="T87" fmla="*/ 2147483647 h 926"/>
              <a:gd name="T88" fmla="*/ 2147483647 w 1523"/>
              <a:gd name="T89" fmla="*/ 2147483647 h 926"/>
              <a:gd name="T90" fmla="*/ 2147483647 w 1523"/>
              <a:gd name="T91" fmla="*/ 2147483647 h 926"/>
              <a:gd name="T92" fmla="*/ 2147483647 w 1523"/>
              <a:gd name="T93" fmla="*/ 2147483647 h 92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523"/>
              <a:gd name="T142" fmla="*/ 0 h 926"/>
              <a:gd name="T143" fmla="*/ 1523 w 1523"/>
              <a:gd name="T144" fmla="*/ 926 h 92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523" h="926">
                <a:moveTo>
                  <a:pt x="120" y="256"/>
                </a:moveTo>
                <a:cubicBezTo>
                  <a:pt x="137" y="264"/>
                  <a:pt x="154" y="260"/>
                  <a:pt x="172" y="259"/>
                </a:cubicBezTo>
                <a:cubicBezTo>
                  <a:pt x="180" y="256"/>
                  <a:pt x="186" y="251"/>
                  <a:pt x="193" y="246"/>
                </a:cubicBezTo>
                <a:cubicBezTo>
                  <a:pt x="206" y="248"/>
                  <a:pt x="211" y="256"/>
                  <a:pt x="221" y="264"/>
                </a:cubicBezTo>
                <a:cubicBezTo>
                  <a:pt x="225" y="268"/>
                  <a:pt x="234" y="274"/>
                  <a:pt x="234" y="274"/>
                </a:cubicBezTo>
                <a:cubicBezTo>
                  <a:pt x="238" y="287"/>
                  <a:pt x="239" y="300"/>
                  <a:pt x="229" y="311"/>
                </a:cubicBezTo>
                <a:cubicBezTo>
                  <a:pt x="224" y="328"/>
                  <a:pt x="236" y="334"/>
                  <a:pt x="246" y="344"/>
                </a:cubicBezTo>
                <a:cubicBezTo>
                  <a:pt x="252" y="363"/>
                  <a:pt x="254" y="370"/>
                  <a:pt x="232" y="372"/>
                </a:cubicBezTo>
                <a:cubicBezTo>
                  <a:pt x="211" y="374"/>
                  <a:pt x="189" y="376"/>
                  <a:pt x="168" y="378"/>
                </a:cubicBezTo>
                <a:cubicBezTo>
                  <a:pt x="161" y="424"/>
                  <a:pt x="151" y="414"/>
                  <a:pt x="106" y="416"/>
                </a:cubicBezTo>
                <a:cubicBezTo>
                  <a:pt x="80" y="423"/>
                  <a:pt x="85" y="427"/>
                  <a:pt x="53" y="429"/>
                </a:cubicBezTo>
                <a:cubicBezTo>
                  <a:pt x="24" y="434"/>
                  <a:pt x="32" y="446"/>
                  <a:pt x="49" y="463"/>
                </a:cubicBezTo>
                <a:cubicBezTo>
                  <a:pt x="54" y="483"/>
                  <a:pt x="57" y="504"/>
                  <a:pt x="60" y="525"/>
                </a:cubicBezTo>
                <a:cubicBezTo>
                  <a:pt x="55" y="539"/>
                  <a:pt x="50" y="540"/>
                  <a:pt x="37" y="546"/>
                </a:cubicBezTo>
                <a:cubicBezTo>
                  <a:pt x="19" y="564"/>
                  <a:pt x="34" y="575"/>
                  <a:pt x="44" y="592"/>
                </a:cubicBezTo>
                <a:cubicBezTo>
                  <a:pt x="48" y="607"/>
                  <a:pt x="41" y="613"/>
                  <a:pt x="28" y="618"/>
                </a:cubicBezTo>
                <a:cubicBezTo>
                  <a:pt x="14" y="633"/>
                  <a:pt x="21" y="628"/>
                  <a:pt x="9" y="636"/>
                </a:cubicBezTo>
                <a:cubicBezTo>
                  <a:pt x="0" y="668"/>
                  <a:pt x="40" y="666"/>
                  <a:pt x="57" y="667"/>
                </a:cubicBezTo>
                <a:cubicBezTo>
                  <a:pt x="73" y="673"/>
                  <a:pt x="75" y="691"/>
                  <a:pt x="92" y="696"/>
                </a:cubicBezTo>
                <a:cubicBezTo>
                  <a:pt x="172" y="693"/>
                  <a:pt x="181" y="690"/>
                  <a:pt x="255" y="696"/>
                </a:cubicBezTo>
                <a:cubicBezTo>
                  <a:pt x="266" y="698"/>
                  <a:pt x="281" y="696"/>
                  <a:pt x="285" y="708"/>
                </a:cubicBezTo>
                <a:cubicBezTo>
                  <a:pt x="278" y="734"/>
                  <a:pt x="285" y="733"/>
                  <a:pt x="307" y="738"/>
                </a:cubicBezTo>
                <a:cubicBezTo>
                  <a:pt x="315" y="742"/>
                  <a:pt x="323" y="742"/>
                  <a:pt x="328" y="751"/>
                </a:cubicBezTo>
                <a:cubicBezTo>
                  <a:pt x="330" y="759"/>
                  <a:pt x="333" y="766"/>
                  <a:pt x="335" y="773"/>
                </a:cubicBezTo>
                <a:cubicBezTo>
                  <a:pt x="329" y="780"/>
                  <a:pt x="325" y="780"/>
                  <a:pt x="319" y="789"/>
                </a:cubicBezTo>
                <a:cubicBezTo>
                  <a:pt x="320" y="800"/>
                  <a:pt x="320" y="810"/>
                  <a:pt x="321" y="820"/>
                </a:cubicBezTo>
                <a:cubicBezTo>
                  <a:pt x="327" y="853"/>
                  <a:pt x="383" y="879"/>
                  <a:pt x="409" y="882"/>
                </a:cubicBezTo>
                <a:cubicBezTo>
                  <a:pt x="421" y="890"/>
                  <a:pt x="429" y="898"/>
                  <a:pt x="443" y="903"/>
                </a:cubicBezTo>
                <a:cubicBezTo>
                  <a:pt x="452" y="902"/>
                  <a:pt x="462" y="903"/>
                  <a:pt x="470" y="900"/>
                </a:cubicBezTo>
                <a:cubicBezTo>
                  <a:pt x="478" y="897"/>
                  <a:pt x="471" y="887"/>
                  <a:pt x="481" y="884"/>
                </a:cubicBezTo>
                <a:cubicBezTo>
                  <a:pt x="487" y="868"/>
                  <a:pt x="499" y="853"/>
                  <a:pt x="503" y="836"/>
                </a:cubicBezTo>
                <a:cubicBezTo>
                  <a:pt x="508" y="820"/>
                  <a:pt x="548" y="750"/>
                  <a:pt x="551" y="740"/>
                </a:cubicBezTo>
                <a:cubicBezTo>
                  <a:pt x="554" y="730"/>
                  <a:pt x="522" y="771"/>
                  <a:pt x="519" y="773"/>
                </a:cubicBezTo>
                <a:cubicBezTo>
                  <a:pt x="524" y="765"/>
                  <a:pt x="526" y="757"/>
                  <a:pt x="533" y="751"/>
                </a:cubicBezTo>
                <a:cubicBezTo>
                  <a:pt x="538" y="737"/>
                  <a:pt x="540" y="737"/>
                  <a:pt x="553" y="740"/>
                </a:cubicBezTo>
                <a:cubicBezTo>
                  <a:pt x="556" y="749"/>
                  <a:pt x="560" y="755"/>
                  <a:pt x="565" y="763"/>
                </a:cubicBezTo>
                <a:cubicBezTo>
                  <a:pt x="566" y="770"/>
                  <a:pt x="568" y="776"/>
                  <a:pt x="569" y="784"/>
                </a:cubicBezTo>
                <a:cubicBezTo>
                  <a:pt x="570" y="796"/>
                  <a:pt x="569" y="808"/>
                  <a:pt x="571" y="820"/>
                </a:cubicBezTo>
                <a:cubicBezTo>
                  <a:pt x="576" y="855"/>
                  <a:pt x="644" y="847"/>
                  <a:pt x="663" y="848"/>
                </a:cubicBezTo>
                <a:cubicBezTo>
                  <a:pt x="669" y="849"/>
                  <a:pt x="675" y="850"/>
                  <a:pt x="682" y="851"/>
                </a:cubicBezTo>
                <a:cubicBezTo>
                  <a:pt x="706" y="860"/>
                  <a:pt x="729" y="864"/>
                  <a:pt x="755" y="867"/>
                </a:cubicBezTo>
                <a:cubicBezTo>
                  <a:pt x="775" y="863"/>
                  <a:pt x="775" y="857"/>
                  <a:pt x="789" y="846"/>
                </a:cubicBezTo>
                <a:cubicBezTo>
                  <a:pt x="805" y="852"/>
                  <a:pt x="821" y="854"/>
                  <a:pt x="837" y="859"/>
                </a:cubicBezTo>
                <a:cubicBezTo>
                  <a:pt x="844" y="867"/>
                  <a:pt x="849" y="869"/>
                  <a:pt x="858" y="872"/>
                </a:cubicBezTo>
                <a:cubicBezTo>
                  <a:pt x="862" y="878"/>
                  <a:pt x="864" y="882"/>
                  <a:pt x="869" y="887"/>
                </a:cubicBezTo>
                <a:cubicBezTo>
                  <a:pt x="874" y="891"/>
                  <a:pt x="883" y="898"/>
                  <a:pt x="883" y="898"/>
                </a:cubicBezTo>
                <a:cubicBezTo>
                  <a:pt x="896" y="919"/>
                  <a:pt x="927" y="912"/>
                  <a:pt x="945" y="913"/>
                </a:cubicBezTo>
                <a:cubicBezTo>
                  <a:pt x="963" y="915"/>
                  <a:pt x="979" y="920"/>
                  <a:pt x="996" y="924"/>
                </a:cubicBezTo>
                <a:cubicBezTo>
                  <a:pt x="1020" y="922"/>
                  <a:pt x="1030" y="926"/>
                  <a:pt x="1046" y="913"/>
                </a:cubicBezTo>
                <a:cubicBezTo>
                  <a:pt x="1054" y="877"/>
                  <a:pt x="1028" y="874"/>
                  <a:pt x="1005" y="864"/>
                </a:cubicBezTo>
                <a:cubicBezTo>
                  <a:pt x="1001" y="848"/>
                  <a:pt x="1013" y="844"/>
                  <a:pt x="1023" y="838"/>
                </a:cubicBezTo>
                <a:cubicBezTo>
                  <a:pt x="1050" y="840"/>
                  <a:pt x="1054" y="839"/>
                  <a:pt x="1074" y="848"/>
                </a:cubicBezTo>
                <a:cubicBezTo>
                  <a:pt x="1080" y="856"/>
                  <a:pt x="1088" y="862"/>
                  <a:pt x="1094" y="869"/>
                </a:cubicBezTo>
                <a:cubicBezTo>
                  <a:pt x="1095" y="873"/>
                  <a:pt x="1100" y="889"/>
                  <a:pt x="1101" y="890"/>
                </a:cubicBezTo>
                <a:cubicBezTo>
                  <a:pt x="1107" y="894"/>
                  <a:pt x="1122" y="898"/>
                  <a:pt x="1122" y="898"/>
                </a:cubicBezTo>
                <a:cubicBezTo>
                  <a:pt x="1127" y="897"/>
                  <a:pt x="1135" y="900"/>
                  <a:pt x="1138" y="895"/>
                </a:cubicBezTo>
                <a:cubicBezTo>
                  <a:pt x="1150" y="875"/>
                  <a:pt x="1114" y="848"/>
                  <a:pt x="1101" y="844"/>
                </a:cubicBezTo>
                <a:cubicBezTo>
                  <a:pt x="1106" y="828"/>
                  <a:pt x="1114" y="821"/>
                  <a:pt x="1127" y="818"/>
                </a:cubicBezTo>
                <a:cubicBezTo>
                  <a:pt x="1145" y="794"/>
                  <a:pt x="1213" y="794"/>
                  <a:pt x="1236" y="792"/>
                </a:cubicBezTo>
                <a:cubicBezTo>
                  <a:pt x="1237" y="789"/>
                  <a:pt x="1240" y="786"/>
                  <a:pt x="1238" y="784"/>
                </a:cubicBezTo>
                <a:cubicBezTo>
                  <a:pt x="1236" y="778"/>
                  <a:pt x="1227" y="771"/>
                  <a:pt x="1227" y="771"/>
                </a:cubicBezTo>
                <a:cubicBezTo>
                  <a:pt x="1223" y="758"/>
                  <a:pt x="1220" y="745"/>
                  <a:pt x="1216" y="732"/>
                </a:cubicBezTo>
                <a:cubicBezTo>
                  <a:pt x="1223" y="712"/>
                  <a:pt x="1259" y="690"/>
                  <a:pt x="1276" y="678"/>
                </a:cubicBezTo>
                <a:cubicBezTo>
                  <a:pt x="1260" y="673"/>
                  <a:pt x="1227" y="667"/>
                  <a:pt x="1227" y="667"/>
                </a:cubicBezTo>
                <a:cubicBezTo>
                  <a:pt x="1213" y="662"/>
                  <a:pt x="1205" y="656"/>
                  <a:pt x="1190" y="652"/>
                </a:cubicBezTo>
                <a:cubicBezTo>
                  <a:pt x="1179" y="643"/>
                  <a:pt x="1163" y="638"/>
                  <a:pt x="1150" y="634"/>
                </a:cubicBezTo>
                <a:cubicBezTo>
                  <a:pt x="1142" y="628"/>
                  <a:pt x="1139" y="624"/>
                  <a:pt x="1135" y="613"/>
                </a:cubicBezTo>
                <a:cubicBezTo>
                  <a:pt x="1132" y="587"/>
                  <a:pt x="1127" y="582"/>
                  <a:pt x="1110" y="561"/>
                </a:cubicBezTo>
                <a:cubicBezTo>
                  <a:pt x="1109" y="556"/>
                  <a:pt x="1104" y="552"/>
                  <a:pt x="1104" y="546"/>
                </a:cubicBezTo>
                <a:cubicBezTo>
                  <a:pt x="1102" y="534"/>
                  <a:pt x="1122" y="518"/>
                  <a:pt x="1127" y="512"/>
                </a:cubicBezTo>
                <a:cubicBezTo>
                  <a:pt x="1132" y="491"/>
                  <a:pt x="1144" y="480"/>
                  <a:pt x="1163" y="473"/>
                </a:cubicBezTo>
                <a:cubicBezTo>
                  <a:pt x="1175" y="464"/>
                  <a:pt x="1188" y="456"/>
                  <a:pt x="1202" y="453"/>
                </a:cubicBezTo>
                <a:cubicBezTo>
                  <a:pt x="1211" y="443"/>
                  <a:pt x="1218" y="446"/>
                  <a:pt x="1230" y="442"/>
                </a:cubicBezTo>
                <a:cubicBezTo>
                  <a:pt x="1249" y="438"/>
                  <a:pt x="1266" y="433"/>
                  <a:pt x="1284" y="429"/>
                </a:cubicBezTo>
                <a:cubicBezTo>
                  <a:pt x="1324" y="431"/>
                  <a:pt x="1356" y="413"/>
                  <a:pt x="1376" y="447"/>
                </a:cubicBezTo>
                <a:cubicBezTo>
                  <a:pt x="1380" y="466"/>
                  <a:pt x="1377" y="467"/>
                  <a:pt x="1395" y="471"/>
                </a:cubicBezTo>
                <a:cubicBezTo>
                  <a:pt x="1406" y="484"/>
                  <a:pt x="1421" y="493"/>
                  <a:pt x="1431" y="507"/>
                </a:cubicBezTo>
                <a:cubicBezTo>
                  <a:pt x="1435" y="520"/>
                  <a:pt x="1440" y="531"/>
                  <a:pt x="1450" y="538"/>
                </a:cubicBezTo>
                <a:cubicBezTo>
                  <a:pt x="1468" y="535"/>
                  <a:pt x="1472" y="533"/>
                  <a:pt x="1477" y="514"/>
                </a:cubicBezTo>
                <a:cubicBezTo>
                  <a:pt x="1475" y="484"/>
                  <a:pt x="1468" y="447"/>
                  <a:pt x="1475" y="416"/>
                </a:cubicBezTo>
                <a:cubicBezTo>
                  <a:pt x="1476" y="414"/>
                  <a:pt x="1512" y="394"/>
                  <a:pt x="1517" y="391"/>
                </a:cubicBezTo>
                <a:cubicBezTo>
                  <a:pt x="1522" y="373"/>
                  <a:pt x="1519" y="380"/>
                  <a:pt x="1523" y="367"/>
                </a:cubicBezTo>
                <a:cubicBezTo>
                  <a:pt x="1521" y="342"/>
                  <a:pt x="1520" y="341"/>
                  <a:pt x="1509" y="323"/>
                </a:cubicBezTo>
                <a:cubicBezTo>
                  <a:pt x="1506" y="309"/>
                  <a:pt x="1484" y="305"/>
                  <a:pt x="1475" y="292"/>
                </a:cubicBezTo>
                <a:cubicBezTo>
                  <a:pt x="1466" y="264"/>
                  <a:pt x="1470" y="232"/>
                  <a:pt x="1477" y="204"/>
                </a:cubicBezTo>
                <a:cubicBezTo>
                  <a:pt x="1474" y="194"/>
                  <a:pt x="1473" y="192"/>
                  <a:pt x="1464" y="188"/>
                </a:cubicBezTo>
                <a:cubicBezTo>
                  <a:pt x="1436" y="193"/>
                  <a:pt x="1410" y="209"/>
                  <a:pt x="1383" y="217"/>
                </a:cubicBezTo>
                <a:cubicBezTo>
                  <a:pt x="1354" y="212"/>
                  <a:pt x="1368" y="195"/>
                  <a:pt x="1374" y="168"/>
                </a:cubicBezTo>
                <a:cubicBezTo>
                  <a:pt x="1366" y="162"/>
                  <a:pt x="1365" y="158"/>
                  <a:pt x="1362" y="147"/>
                </a:cubicBezTo>
                <a:cubicBezTo>
                  <a:pt x="1370" y="142"/>
                  <a:pt x="1379" y="134"/>
                  <a:pt x="1385" y="126"/>
                </a:cubicBezTo>
                <a:cubicBezTo>
                  <a:pt x="1390" y="110"/>
                  <a:pt x="1384" y="105"/>
                  <a:pt x="1374" y="95"/>
                </a:cubicBezTo>
                <a:cubicBezTo>
                  <a:pt x="1368" y="76"/>
                  <a:pt x="1370" y="76"/>
                  <a:pt x="1385" y="65"/>
                </a:cubicBezTo>
                <a:cubicBezTo>
                  <a:pt x="1391" y="55"/>
                  <a:pt x="1394" y="44"/>
                  <a:pt x="1397" y="33"/>
                </a:cubicBezTo>
                <a:cubicBezTo>
                  <a:pt x="1396" y="27"/>
                  <a:pt x="1396" y="21"/>
                  <a:pt x="1395" y="15"/>
                </a:cubicBezTo>
                <a:cubicBezTo>
                  <a:pt x="1393" y="7"/>
                  <a:pt x="1385" y="9"/>
                  <a:pt x="1385" y="0"/>
                </a:cubicBezTo>
              </a:path>
            </a:pathLst>
          </a:custGeom>
          <a:noFill/>
          <a:ln w="12700" cap="rnd">
            <a:solidFill>
              <a:srgbClr val="DDDDDD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05" name="Freeform 16"/>
          <p:cNvSpPr>
            <a:spLocks/>
          </p:cNvSpPr>
          <p:nvPr/>
        </p:nvSpPr>
        <p:spPr bwMode="auto">
          <a:xfrm>
            <a:off x="5816600" y="4090988"/>
            <a:ext cx="631825" cy="1978025"/>
          </a:xfrm>
          <a:custGeom>
            <a:avLst/>
            <a:gdLst>
              <a:gd name="T0" fmla="*/ 2147483647 w 560"/>
              <a:gd name="T1" fmla="*/ 2147483647 h 1526"/>
              <a:gd name="T2" fmla="*/ 2147483647 w 560"/>
              <a:gd name="T3" fmla="*/ 2147483647 h 1526"/>
              <a:gd name="T4" fmla="*/ 2147483647 w 560"/>
              <a:gd name="T5" fmla="*/ 2147483647 h 1526"/>
              <a:gd name="T6" fmla="*/ 2147483647 w 560"/>
              <a:gd name="T7" fmla="*/ 2147483647 h 1526"/>
              <a:gd name="T8" fmla="*/ 2147483647 w 560"/>
              <a:gd name="T9" fmla="*/ 2147483647 h 1526"/>
              <a:gd name="T10" fmla="*/ 2147483647 w 560"/>
              <a:gd name="T11" fmla="*/ 2147483647 h 1526"/>
              <a:gd name="T12" fmla="*/ 2147483647 w 560"/>
              <a:gd name="T13" fmla="*/ 0 h 1526"/>
              <a:gd name="T14" fmla="*/ 2147483647 w 560"/>
              <a:gd name="T15" fmla="*/ 2147483647 h 1526"/>
              <a:gd name="T16" fmla="*/ 2147483647 w 560"/>
              <a:gd name="T17" fmla="*/ 2147483647 h 1526"/>
              <a:gd name="T18" fmla="*/ 2147483647 w 560"/>
              <a:gd name="T19" fmla="*/ 2147483647 h 1526"/>
              <a:gd name="T20" fmla="*/ 2147483647 w 560"/>
              <a:gd name="T21" fmla="*/ 2147483647 h 1526"/>
              <a:gd name="T22" fmla="*/ 2147483647 w 560"/>
              <a:gd name="T23" fmla="*/ 2147483647 h 1526"/>
              <a:gd name="T24" fmla="*/ 2147483647 w 560"/>
              <a:gd name="T25" fmla="*/ 2147483647 h 1526"/>
              <a:gd name="T26" fmla="*/ 2147483647 w 560"/>
              <a:gd name="T27" fmla="*/ 2147483647 h 1526"/>
              <a:gd name="T28" fmla="*/ 2147483647 w 560"/>
              <a:gd name="T29" fmla="*/ 2147483647 h 1526"/>
              <a:gd name="T30" fmla="*/ 2147483647 w 560"/>
              <a:gd name="T31" fmla="*/ 2147483647 h 1526"/>
              <a:gd name="T32" fmla="*/ 2147483647 w 560"/>
              <a:gd name="T33" fmla="*/ 2147483647 h 1526"/>
              <a:gd name="T34" fmla="*/ 2147483647 w 560"/>
              <a:gd name="T35" fmla="*/ 2147483647 h 1526"/>
              <a:gd name="T36" fmla="*/ 2147483647 w 560"/>
              <a:gd name="T37" fmla="*/ 2147483647 h 1526"/>
              <a:gd name="T38" fmla="*/ 2147483647 w 560"/>
              <a:gd name="T39" fmla="*/ 2147483647 h 1526"/>
              <a:gd name="T40" fmla="*/ 2147483647 w 560"/>
              <a:gd name="T41" fmla="*/ 2147483647 h 1526"/>
              <a:gd name="T42" fmla="*/ 2147483647 w 560"/>
              <a:gd name="T43" fmla="*/ 2147483647 h 1526"/>
              <a:gd name="T44" fmla="*/ 2147483647 w 560"/>
              <a:gd name="T45" fmla="*/ 2147483647 h 1526"/>
              <a:gd name="T46" fmla="*/ 2147483647 w 560"/>
              <a:gd name="T47" fmla="*/ 2147483647 h 1526"/>
              <a:gd name="T48" fmla="*/ 2147483647 w 560"/>
              <a:gd name="T49" fmla="*/ 2147483647 h 1526"/>
              <a:gd name="T50" fmla="*/ 2147483647 w 560"/>
              <a:gd name="T51" fmla="*/ 2147483647 h 1526"/>
              <a:gd name="T52" fmla="*/ 2147483647 w 560"/>
              <a:gd name="T53" fmla="*/ 2147483647 h 1526"/>
              <a:gd name="T54" fmla="*/ 2147483647 w 560"/>
              <a:gd name="T55" fmla="*/ 2147483647 h 1526"/>
              <a:gd name="T56" fmla="*/ 2147483647 w 560"/>
              <a:gd name="T57" fmla="*/ 2147483647 h 1526"/>
              <a:gd name="T58" fmla="*/ 2147483647 w 560"/>
              <a:gd name="T59" fmla="*/ 2147483647 h 1526"/>
              <a:gd name="T60" fmla="*/ 2147483647 w 560"/>
              <a:gd name="T61" fmla="*/ 2147483647 h 1526"/>
              <a:gd name="T62" fmla="*/ 2147483647 w 560"/>
              <a:gd name="T63" fmla="*/ 2147483647 h 1526"/>
              <a:gd name="T64" fmla="*/ 2147483647 w 560"/>
              <a:gd name="T65" fmla="*/ 2147483647 h 1526"/>
              <a:gd name="T66" fmla="*/ 2147483647 w 560"/>
              <a:gd name="T67" fmla="*/ 2147483647 h 1526"/>
              <a:gd name="T68" fmla="*/ 2147483647 w 560"/>
              <a:gd name="T69" fmla="*/ 2147483647 h 1526"/>
              <a:gd name="T70" fmla="*/ 2147483647 w 560"/>
              <a:gd name="T71" fmla="*/ 2147483647 h 1526"/>
              <a:gd name="T72" fmla="*/ 2147483647 w 560"/>
              <a:gd name="T73" fmla="*/ 2147483647 h 1526"/>
              <a:gd name="T74" fmla="*/ 2147483647 w 560"/>
              <a:gd name="T75" fmla="*/ 2147483647 h 1526"/>
              <a:gd name="T76" fmla="*/ 2147483647 w 560"/>
              <a:gd name="T77" fmla="*/ 2147483647 h 1526"/>
              <a:gd name="T78" fmla="*/ 2147483647 w 560"/>
              <a:gd name="T79" fmla="*/ 2147483647 h 1526"/>
              <a:gd name="T80" fmla="*/ 2147483647 w 560"/>
              <a:gd name="T81" fmla="*/ 2147483647 h 1526"/>
              <a:gd name="T82" fmla="*/ 2147483647 w 560"/>
              <a:gd name="T83" fmla="*/ 2147483647 h 1526"/>
              <a:gd name="T84" fmla="*/ 2147483647 w 560"/>
              <a:gd name="T85" fmla="*/ 2147483647 h 1526"/>
              <a:gd name="T86" fmla="*/ 2147483647 w 560"/>
              <a:gd name="T87" fmla="*/ 2147483647 h 1526"/>
              <a:gd name="T88" fmla="*/ 2147483647 w 560"/>
              <a:gd name="T89" fmla="*/ 2147483647 h 1526"/>
              <a:gd name="T90" fmla="*/ 2147483647 w 560"/>
              <a:gd name="T91" fmla="*/ 2147483647 h 1526"/>
              <a:gd name="T92" fmla="*/ 2147483647 w 560"/>
              <a:gd name="T93" fmla="*/ 2147483647 h 152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60"/>
              <a:gd name="T142" fmla="*/ 0 h 1526"/>
              <a:gd name="T143" fmla="*/ 560 w 560"/>
              <a:gd name="T144" fmla="*/ 1526 h 152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60" h="1526">
                <a:moveTo>
                  <a:pt x="560" y="118"/>
                </a:moveTo>
                <a:cubicBezTo>
                  <a:pt x="470" y="111"/>
                  <a:pt x="507" y="115"/>
                  <a:pt x="451" y="109"/>
                </a:cubicBezTo>
                <a:cubicBezTo>
                  <a:pt x="421" y="96"/>
                  <a:pt x="461" y="116"/>
                  <a:pt x="439" y="96"/>
                </a:cubicBezTo>
                <a:cubicBezTo>
                  <a:pt x="424" y="82"/>
                  <a:pt x="398" y="91"/>
                  <a:pt x="378" y="89"/>
                </a:cubicBezTo>
                <a:cubicBezTo>
                  <a:pt x="364" y="85"/>
                  <a:pt x="352" y="78"/>
                  <a:pt x="339" y="73"/>
                </a:cubicBezTo>
                <a:cubicBezTo>
                  <a:pt x="330" y="64"/>
                  <a:pt x="323" y="58"/>
                  <a:pt x="311" y="54"/>
                </a:cubicBezTo>
                <a:cubicBezTo>
                  <a:pt x="290" y="35"/>
                  <a:pt x="268" y="8"/>
                  <a:pt x="240" y="0"/>
                </a:cubicBezTo>
                <a:cubicBezTo>
                  <a:pt x="224" y="3"/>
                  <a:pt x="217" y="11"/>
                  <a:pt x="202" y="16"/>
                </a:cubicBezTo>
                <a:cubicBezTo>
                  <a:pt x="192" y="24"/>
                  <a:pt x="186" y="38"/>
                  <a:pt x="176" y="45"/>
                </a:cubicBezTo>
                <a:cubicBezTo>
                  <a:pt x="162" y="54"/>
                  <a:pt x="145" y="58"/>
                  <a:pt x="131" y="67"/>
                </a:cubicBezTo>
                <a:cubicBezTo>
                  <a:pt x="127" y="73"/>
                  <a:pt x="123" y="80"/>
                  <a:pt x="119" y="86"/>
                </a:cubicBezTo>
                <a:cubicBezTo>
                  <a:pt x="117" y="89"/>
                  <a:pt x="112" y="96"/>
                  <a:pt x="112" y="96"/>
                </a:cubicBezTo>
                <a:cubicBezTo>
                  <a:pt x="104" y="132"/>
                  <a:pt x="100" y="126"/>
                  <a:pt x="64" y="137"/>
                </a:cubicBezTo>
                <a:cubicBezTo>
                  <a:pt x="55" y="144"/>
                  <a:pt x="45" y="150"/>
                  <a:pt x="35" y="157"/>
                </a:cubicBezTo>
                <a:cubicBezTo>
                  <a:pt x="27" y="169"/>
                  <a:pt x="17" y="177"/>
                  <a:pt x="10" y="189"/>
                </a:cubicBezTo>
                <a:cubicBezTo>
                  <a:pt x="14" y="207"/>
                  <a:pt x="21" y="213"/>
                  <a:pt x="39" y="217"/>
                </a:cubicBezTo>
                <a:cubicBezTo>
                  <a:pt x="61" y="234"/>
                  <a:pt x="90" y="223"/>
                  <a:pt x="115" y="217"/>
                </a:cubicBezTo>
                <a:cubicBezTo>
                  <a:pt x="139" y="218"/>
                  <a:pt x="163" y="217"/>
                  <a:pt x="186" y="221"/>
                </a:cubicBezTo>
                <a:cubicBezTo>
                  <a:pt x="187" y="221"/>
                  <a:pt x="194" y="263"/>
                  <a:pt x="183" y="275"/>
                </a:cubicBezTo>
                <a:cubicBezTo>
                  <a:pt x="164" y="295"/>
                  <a:pt x="132" y="327"/>
                  <a:pt x="106" y="339"/>
                </a:cubicBezTo>
                <a:cubicBezTo>
                  <a:pt x="93" y="345"/>
                  <a:pt x="78" y="345"/>
                  <a:pt x="67" y="355"/>
                </a:cubicBezTo>
                <a:cubicBezTo>
                  <a:pt x="50" y="369"/>
                  <a:pt x="34" y="389"/>
                  <a:pt x="13" y="397"/>
                </a:cubicBezTo>
                <a:cubicBezTo>
                  <a:pt x="0" y="416"/>
                  <a:pt x="1" y="434"/>
                  <a:pt x="26" y="441"/>
                </a:cubicBezTo>
                <a:cubicBezTo>
                  <a:pt x="48" y="466"/>
                  <a:pt x="91" y="480"/>
                  <a:pt x="122" y="489"/>
                </a:cubicBezTo>
                <a:cubicBezTo>
                  <a:pt x="136" y="487"/>
                  <a:pt x="147" y="484"/>
                  <a:pt x="160" y="480"/>
                </a:cubicBezTo>
                <a:cubicBezTo>
                  <a:pt x="165" y="481"/>
                  <a:pt x="173" y="479"/>
                  <a:pt x="176" y="483"/>
                </a:cubicBezTo>
                <a:cubicBezTo>
                  <a:pt x="184" y="495"/>
                  <a:pt x="151" y="525"/>
                  <a:pt x="144" y="534"/>
                </a:cubicBezTo>
                <a:cubicBezTo>
                  <a:pt x="137" y="557"/>
                  <a:pt x="142" y="548"/>
                  <a:pt x="131" y="563"/>
                </a:cubicBezTo>
                <a:cubicBezTo>
                  <a:pt x="127" y="580"/>
                  <a:pt x="132" y="614"/>
                  <a:pt x="119" y="627"/>
                </a:cubicBezTo>
                <a:cubicBezTo>
                  <a:pt x="110" y="636"/>
                  <a:pt x="93" y="632"/>
                  <a:pt x="80" y="633"/>
                </a:cubicBezTo>
                <a:cubicBezTo>
                  <a:pt x="73" y="657"/>
                  <a:pt x="80" y="683"/>
                  <a:pt x="93" y="704"/>
                </a:cubicBezTo>
                <a:cubicBezTo>
                  <a:pt x="100" y="733"/>
                  <a:pt x="94" y="722"/>
                  <a:pt x="106" y="739"/>
                </a:cubicBezTo>
                <a:cubicBezTo>
                  <a:pt x="111" y="754"/>
                  <a:pt x="115" y="769"/>
                  <a:pt x="119" y="784"/>
                </a:cubicBezTo>
                <a:cubicBezTo>
                  <a:pt x="121" y="802"/>
                  <a:pt x="120" y="825"/>
                  <a:pt x="131" y="841"/>
                </a:cubicBezTo>
                <a:cubicBezTo>
                  <a:pt x="138" y="852"/>
                  <a:pt x="152" y="856"/>
                  <a:pt x="160" y="867"/>
                </a:cubicBezTo>
                <a:cubicBezTo>
                  <a:pt x="179" y="892"/>
                  <a:pt x="193" y="919"/>
                  <a:pt x="215" y="941"/>
                </a:cubicBezTo>
                <a:cubicBezTo>
                  <a:pt x="224" y="968"/>
                  <a:pt x="213" y="1005"/>
                  <a:pt x="231" y="1027"/>
                </a:cubicBezTo>
                <a:cubicBezTo>
                  <a:pt x="239" y="1037"/>
                  <a:pt x="254" y="1044"/>
                  <a:pt x="263" y="1053"/>
                </a:cubicBezTo>
                <a:cubicBezTo>
                  <a:pt x="282" y="1109"/>
                  <a:pt x="339" y="1139"/>
                  <a:pt x="301" y="1142"/>
                </a:cubicBezTo>
                <a:cubicBezTo>
                  <a:pt x="316" y="1151"/>
                  <a:pt x="182" y="1108"/>
                  <a:pt x="195" y="1120"/>
                </a:cubicBezTo>
                <a:cubicBezTo>
                  <a:pt x="223" y="1146"/>
                  <a:pt x="259" y="1168"/>
                  <a:pt x="272" y="1206"/>
                </a:cubicBezTo>
                <a:cubicBezTo>
                  <a:pt x="276" y="1254"/>
                  <a:pt x="264" y="1276"/>
                  <a:pt x="295" y="1302"/>
                </a:cubicBezTo>
                <a:cubicBezTo>
                  <a:pt x="298" y="1317"/>
                  <a:pt x="300" y="1330"/>
                  <a:pt x="311" y="1341"/>
                </a:cubicBezTo>
                <a:cubicBezTo>
                  <a:pt x="318" y="1363"/>
                  <a:pt x="325" y="1388"/>
                  <a:pt x="330" y="1411"/>
                </a:cubicBezTo>
                <a:cubicBezTo>
                  <a:pt x="327" y="1441"/>
                  <a:pt x="317" y="1472"/>
                  <a:pt x="295" y="1494"/>
                </a:cubicBezTo>
                <a:cubicBezTo>
                  <a:pt x="291" y="1498"/>
                  <a:pt x="259" y="1526"/>
                  <a:pt x="259" y="1513"/>
                </a:cubicBezTo>
                <a:lnTo>
                  <a:pt x="259" y="1504"/>
                </a:lnTo>
              </a:path>
            </a:pathLst>
          </a:custGeom>
          <a:noFill/>
          <a:ln w="12700" cap="rnd">
            <a:solidFill>
              <a:srgbClr val="DDDDDD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06" name="Freeform 17"/>
          <p:cNvSpPr>
            <a:spLocks/>
          </p:cNvSpPr>
          <p:nvPr/>
        </p:nvSpPr>
        <p:spPr bwMode="auto">
          <a:xfrm>
            <a:off x="4884738" y="4400550"/>
            <a:ext cx="1028700" cy="730250"/>
          </a:xfrm>
          <a:custGeom>
            <a:avLst/>
            <a:gdLst>
              <a:gd name="T0" fmla="*/ 2147483647 w 919"/>
              <a:gd name="T1" fmla="*/ 2147483647 h 563"/>
              <a:gd name="T2" fmla="*/ 2147483647 w 919"/>
              <a:gd name="T3" fmla="*/ 2147483647 h 563"/>
              <a:gd name="T4" fmla="*/ 2147483647 w 919"/>
              <a:gd name="T5" fmla="*/ 2147483647 h 563"/>
              <a:gd name="T6" fmla="*/ 2147483647 w 919"/>
              <a:gd name="T7" fmla="*/ 2147483647 h 563"/>
              <a:gd name="T8" fmla="*/ 2147483647 w 919"/>
              <a:gd name="T9" fmla="*/ 2147483647 h 563"/>
              <a:gd name="T10" fmla="*/ 2147483647 w 919"/>
              <a:gd name="T11" fmla="*/ 2147483647 h 563"/>
              <a:gd name="T12" fmla="*/ 2147483647 w 919"/>
              <a:gd name="T13" fmla="*/ 2147483647 h 563"/>
              <a:gd name="T14" fmla="*/ 2147483647 w 919"/>
              <a:gd name="T15" fmla="*/ 2147483647 h 563"/>
              <a:gd name="T16" fmla="*/ 2147483647 w 919"/>
              <a:gd name="T17" fmla="*/ 2147483647 h 563"/>
              <a:gd name="T18" fmla="*/ 2147483647 w 919"/>
              <a:gd name="T19" fmla="*/ 2147483647 h 563"/>
              <a:gd name="T20" fmla="*/ 2147483647 w 919"/>
              <a:gd name="T21" fmla="*/ 2147483647 h 563"/>
              <a:gd name="T22" fmla="*/ 2147483647 w 919"/>
              <a:gd name="T23" fmla="*/ 2147483647 h 563"/>
              <a:gd name="T24" fmla="*/ 2147483647 w 919"/>
              <a:gd name="T25" fmla="*/ 2147483647 h 563"/>
              <a:gd name="T26" fmla="*/ 2147483647 w 919"/>
              <a:gd name="T27" fmla="*/ 2147483647 h 563"/>
              <a:gd name="T28" fmla="*/ 2147483647 w 919"/>
              <a:gd name="T29" fmla="*/ 2147483647 h 563"/>
              <a:gd name="T30" fmla="*/ 2147483647 w 919"/>
              <a:gd name="T31" fmla="*/ 2147483647 h 563"/>
              <a:gd name="T32" fmla="*/ 2147483647 w 919"/>
              <a:gd name="T33" fmla="*/ 2147483647 h 563"/>
              <a:gd name="T34" fmla="*/ 2147483647 w 919"/>
              <a:gd name="T35" fmla="*/ 2147483647 h 563"/>
              <a:gd name="T36" fmla="*/ 2147483647 w 919"/>
              <a:gd name="T37" fmla="*/ 2147483647 h 563"/>
              <a:gd name="T38" fmla="*/ 2147483647 w 919"/>
              <a:gd name="T39" fmla="*/ 2147483647 h 563"/>
              <a:gd name="T40" fmla="*/ 2147483647 w 919"/>
              <a:gd name="T41" fmla="*/ 2147483647 h 563"/>
              <a:gd name="T42" fmla="*/ 2147483647 w 919"/>
              <a:gd name="T43" fmla="*/ 2147483647 h 563"/>
              <a:gd name="T44" fmla="*/ 2147483647 w 919"/>
              <a:gd name="T45" fmla="*/ 2147483647 h 563"/>
              <a:gd name="T46" fmla="*/ 2147483647 w 919"/>
              <a:gd name="T47" fmla="*/ 2147483647 h 563"/>
              <a:gd name="T48" fmla="*/ 2147483647 w 919"/>
              <a:gd name="T49" fmla="*/ 2147483647 h 563"/>
              <a:gd name="T50" fmla="*/ 2147483647 w 919"/>
              <a:gd name="T51" fmla="*/ 2147483647 h 563"/>
              <a:gd name="T52" fmla="*/ 2147483647 w 919"/>
              <a:gd name="T53" fmla="*/ 2147483647 h 563"/>
              <a:gd name="T54" fmla="*/ 2147483647 w 919"/>
              <a:gd name="T55" fmla="*/ 2147483647 h 563"/>
              <a:gd name="T56" fmla="*/ 2147483647 w 919"/>
              <a:gd name="T57" fmla="*/ 2147483647 h 563"/>
              <a:gd name="T58" fmla="*/ 2147483647 w 919"/>
              <a:gd name="T59" fmla="*/ 2147483647 h 563"/>
              <a:gd name="T60" fmla="*/ 0 w 919"/>
              <a:gd name="T61" fmla="*/ 0 h 56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19"/>
              <a:gd name="T94" fmla="*/ 0 h 563"/>
              <a:gd name="T95" fmla="*/ 919 w 919"/>
              <a:gd name="T96" fmla="*/ 563 h 56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19" h="563">
                <a:moveTo>
                  <a:pt x="919" y="435"/>
                </a:moveTo>
                <a:cubicBezTo>
                  <a:pt x="903" y="439"/>
                  <a:pt x="892" y="436"/>
                  <a:pt x="877" y="432"/>
                </a:cubicBezTo>
                <a:cubicBezTo>
                  <a:pt x="867" y="420"/>
                  <a:pt x="858" y="401"/>
                  <a:pt x="845" y="397"/>
                </a:cubicBezTo>
                <a:cubicBezTo>
                  <a:pt x="836" y="386"/>
                  <a:pt x="821" y="376"/>
                  <a:pt x="832" y="406"/>
                </a:cubicBezTo>
                <a:cubicBezTo>
                  <a:pt x="834" y="412"/>
                  <a:pt x="841" y="416"/>
                  <a:pt x="845" y="422"/>
                </a:cubicBezTo>
                <a:cubicBezTo>
                  <a:pt x="842" y="441"/>
                  <a:pt x="841" y="447"/>
                  <a:pt x="826" y="457"/>
                </a:cubicBezTo>
                <a:cubicBezTo>
                  <a:pt x="810" y="456"/>
                  <a:pt x="794" y="457"/>
                  <a:pt x="778" y="454"/>
                </a:cubicBezTo>
                <a:cubicBezTo>
                  <a:pt x="774" y="453"/>
                  <a:pt x="767" y="443"/>
                  <a:pt x="765" y="441"/>
                </a:cubicBezTo>
                <a:cubicBezTo>
                  <a:pt x="752" y="431"/>
                  <a:pt x="735" y="427"/>
                  <a:pt x="720" y="422"/>
                </a:cubicBezTo>
                <a:cubicBezTo>
                  <a:pt x="694" y="425"/>
                  <a:pt x="668" y="430"/>
                  <a:pt x="643" y="438"/>
                </a:cubicBezTo>
                <a:cubicBezTo>
                  <a:pt x="635" y="447"/>
                  <a:pt x="629" y="453"/>
                  <a:pt x="618" y="457"/>
                </a:cubicBezTo>
                <a:cubicBezTo>
                  <a:pt x="613" y="462"/>
                  <a:pt x="591" y="494"/>
                  <a:pt x="586" y="496"/>
                </a:cubicBezTo>
                <a:cubicBezTo>
                  <a:pt x="582" y="498"/>
                  <a:pt x="548" y="502"/>
                  <a:pt x="547" y="502"/>
                </a:cubicBezTo>
                <a:cubicBezTo>
                  <a:pt x="532" y="511"/>
                  <a:pt x="523" y="512"/>
                  <a:pt x="506" y="515"/>
                </a:cubicBezTo>
                <a:cubicBezTo>
                  <a:pt x="491" y="527"/>
                  <a:pt x="471" y="555"/>
                  <a:pt x="455" y="560"/>
                </a:cubicBezTo>
                <a:cubicBezTo>
                  <a:pt x="442" y="559"/>
                  <a:pt x="428" y="563"/>
                  <a:pt x="416" y="557"/>
                </a:cubicBezTo>
                <a:cubicBezTo>
                  <a:pt x="407" y="552"/>
                  <a:pt x="410" y="538"/>
                  <a:pt x="407" y="528"/>
                </a:cubicBezTo>
                <a:cubicBezTo>
                  <a:pt x="404" y="518"/>
                  <a:pt x="385" y="512"/>
                  <a:pt x="375" y="509"/>
                </a:cubicBezTo>
                <a:cubicBezTo>
                  <a:pt x="368" y="502"/>
                  <a:pt x="349" y="496"/>
                  <a:pt x="349" y="496"/>
                </a:cubicBezTo>
                <a:cubicBezTo>
                  <a:pt x="333" y="477"/>
                  <a:pt x="305" y="484"/>
                  <a:pt x="282" y="483"/>
                </a:cubicBezTo>
                <a:cubicBezTo>
                  <a:pt x="271" y="474"/>
                  <a:pt x="264" y="464"/>
                  <a:pt x="259" y="451"/>
                </a:cubicBezTo>
                <a:cubicBezTo>
                  <a:pt x="264" y="432"/>
                  <a:pt x="274" y="429"/>
                  <a:pt x="285" y="413"/>
                </a:cubicBezTo>
                <a:cubicBezTo>
                  <a:pt x="291" y="392"/>
                  <a:pt x="288" y="364"/>
                  <a:pt x="269" y="352"/>
                </a:cubicBezTo>
                <a:cubicBezTo>
                  <a:pt x="258" y="333"/>
                  <a:pt x="261" y="319"/>
                  <a:pt x="240" y="307"/>
                </a:cubicBezTo>
                <a:cubicBezTo>
                  <a:pt x="229" y="289"/>
                  <a:pt x="226" y="278"/>
                  <a:pt x="205" y="272"/>
                </a:cubicBezTo>
                <a:cubicBezTo>
                  <a:pt x="170" y="277"/>
                  <a:pt x="185" y="284"/>
                  <a:pt x="160" y="291"/>
                </a:cubicBezTo>
                <a:cubicBezTo>
                  <a:pt x="145" y="281"/>
                  <a:pt x="134" y="278"/>
                  <a:pt x="125" y="262"/>
                </a:cubicBezTo>
                <a:cubicBezTo>
                  <a:pt x="119" y="238"/>
                  <a:pt x="117" y="210"/>
                  <a:pt x="138" y="192"/>
                </a:cubicBezTo>
                <a:cubicBezTo>
                  <a:pt x="136" y="150"/>
                  <a:pt x="141" y="107"/>
                  <a:pt x="131" y="67"/>
                </a:cubicBezTo>
                <a:cubicBezTo>
                  <a:pt x="127" y="53"/>
                  <a:pt x="72" y="50"/>
                  <a:pt x="58" y="45"/>
                </a:cubicBezTo>
                <a:cubicBezTo>
                  <a:pt x="41" y="28"/>
                  <a:pt x="11" y="22"/>
                  <a:pt x="0" y="0"/>
                </a:cubicBezTo>
              </a:path>
            </a:pathLst>
          </a:custGeom>
          <a:noFill/>
          <a:ln w="12700" cap="rnd">
            <a:solidFill>
              <a:srgbClr val="DDDDDD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07" name="Freeform 18"/>
          <p:cNvSpPr>
            <a:spLocks/>
          </p:cNvSpPr>
          <p:nvPr/>
        </p:nvSpPr>
        <p:spPr bwMode="auto">
          <a:xfrm>
            <a:off x="4949825" y="5014913"/>
            <a:ext cx="234950" cy="268287"/>
          </a:xfrm>
          <a:custGeom>
            <a:avLst/>
            <a:gdLst>
              <a:gd name="T0" fmla="*/ 2147483647 w 212"/>
              <a:gd name="T1" fmla="*/ 0 h 208"/>
              <a:gd name="T2" fmla="*/ 2147483647 w 212"/>
              <a:gd name="T3" fmla="*/ 2147483647 h 208"/>
              <a:gd name="T4" fmla="*/ 2147483647 w 212"/>
              <a:gd name="T5" fmla="*/ 2147483647 h 208"/>
              <a:gd name="T6" fmla="*/ 2147483647 w 212"/>
              <a:gd name="T7" fmla="*/ 2147483647 h 208"/>
              <a:gd name="T8" fmla="*/ 2147483647 w 212"/>
              <a:gd name="T9" fmla="*/ 2147483647 h 208"/>
              <a:gd name="T10" fmla="*/ 2147483647 w 212"/>
              <a:gd name="T11" fmla="*/ 2147483647 h 208"/>
              <a:gd name="T12" fmla="*/ 0 w 212"/>
              <a:gd name="T13" fmla="*/ 2147483647 h 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2"/>
              <a:gd name="T22" fmla="*/ 0 h 208"/>
              <a:gd name="T23" fmla="*/ 212 w 212"/>
              <a:gd name="T24" fmla="*/ 208 h 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2" h="208">
                <a:moveTo>
                  <a:pt x="205" y="0"/>
                </a:moveTo>
                <a:cubicBezTo>
                  <a:pt x="212" y="23"/>
                  <a:pt x="198" y="36"/>
                  <a:pt x="182" y="52"/>
                </a:cubicBezTo>
                <a:cubicBezTo>
                  <a:pt x="174" y="60"/>
                  <a:pt x="168" y="75"/>
                  <a:pt x="160" y="84"/>
                </a:cubicBezTo>
                <a:cubicBezTo>
                  <a:pt x="148" y="99"/>
                  <a:pt x="133" y="112"/>
                  <a:pt x="121" y="128"/>
                </a:cubicBezTo>
                <a:cubicBezTo>
                  <a:pt x="116" y="145"/>
                  <a:pt x="122" y="133"/>
                  <a:pt x="109" y="144"/>
                </a:cubicBezTo>
                <a:cubicBezTo>
                  <a:pt x="103" y="149"/>
                  <a:pt x="93" y="160"/>
                  <a:pt x="93" y="160"/>
                </a:cubicBezTo>
                <a:cubicBezTo>
                  <a:pt x="75" y="204"/>
                  <a:pt x="44" y="208"/>
                  <a:pt x="0" y="208"/>
                </a:cubicBezTo>
              </a:path>
            </a:pathLst>
          </a:custGeom>
          <a:noFill/>
          <a:ln w="12700" cap="rnd">
            <a:solidFill>
              <a:srgbClr val="DDDDDD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08" name="Freeform 19"/>
          <p:cNvSpPr>
            <a:spLocks/>
          </p:cNvSpPr>
          <p:nvPr/>
        </p:nvSpPr>
        <p:spPr bwMode="auto">
          <a:xfrm>
            <a:off x="2089150" y="3286125"/>
            <a:ext cx="735013" cy="209550"/>
          </a:xfrm>
          <a:custGeom>
            <a:avLst/>
            <a:gdLst>
              <a:gd name="T0" fmla="*/ 2147483647 w 1508"/>
              <a:gd name="T1" fmla="*/ 2147483647 h 409"/>
              <a:gd name="T2" fmla="*/ 2147483647 w 1508"/>
              <a:gd name="T3" fmla="*/ 2147483647 h 409"/>
              <a:gd name="T4" fmla="*/ 2147483647 w 1508"/>
              <a:gd name="T5" fmla="*/ 2147483647 h 409"/>
              <a:gd name="T6" fmla="*/ 2147483647 w 1508"/>
              <a:gd name="T7" fmla="*/ 2147483647 h 409"/>
              <a:gd name="T8" fmla="*/ 2147483647 w 1508"/>
              <a:gd name="T9" fmla="*/ 2147483647 h 409"/>
              <a:gd name="T10" fmla="*/ 2147483647 w 1508"/>
              <a:gd name="T11" fmla="*/ 2147483647 h 409"/>
              <a:gd name="T12" fmla="*/ 2147483647 w 1508"/>
              <a:gd name="T13" fmla="*/ 2147483647 h 409"/>
              <a:gd name="T14" fmla="*/ 2147483647 w 1508"/>
              <a:gd name="T15" fmla="*/ 2147483647 h 409"/>
              <a:gd name="T16" fmla="*/ 2147483647 w 1508"/>
              <a:gd name="T17" fmla="*/ 2147483647 h 409"/>
              <a:gd name="T18" fmla="*/ 2147483647 w 1508"/>
              <a:gd name="T19" fmla="*/ 2147483647 h 409"/>
              <a:gd name="T20" fmla="*/ 2147483647 w 1508"/>
              <a:gd name="T21" fmla="*/ 2147483647 h 409"/>
              <a:gd name="T22" fmla="*/ 2147483647 w 1508"/>
              <a:gd name="T23" fmla="*/ 2147483647 h 409"/>
              <a:gd name="T24" fmla="*/ 2147483647 w 1508"/>
              <a:gd name="T25" fmla="*/ 2147483647 h 409"/>
              <a:gd name="T26" fmla="*/ 2147483647 w 1508"/>
              <a:gd name="T27" fmla="*/ 2147483647 h 409"/>
              <a:gd name="T28" fmla="*/ 2147483647 w 1508"/>
              <a:gd name="T29" fmla="*/ 2147483647 h 409"/>
              <a:gd name="T30" fmla="*/ 2147483647 w 1508"/>
              <a:gd name="T31" fmla="*/ 2147483647 h 409"/>
              <a:gd name="T32" fmla="*/ 2147483647 w 1508"/>
              <a:gd name="T33" fmla="*/ 2147483647 h 409"/>
              <a:gd name="T34" fmla="*/ 2147483647 w 1508"/>
              <a:gd name="T35" fmla="*/ 2147483647 h 409"/>
              <a:gd name="T36" fmla="*/ 2147483647 w 1508"/>
              <a:gd name="T37" fmla="*/ 2147483647 h 409"/>
              <a:gd name="T38" fmla="*/ 2147483647 w 1508"/>
              <a:gd name="T39" fmla="*/ 2147483647 h 409"/>
              <a:gd name="T40" fmla="*/ 2147483647 w 1508"/>
              <a:gd name="T41" fmla="*/ 2147483647 h 409"/>
              <a:gd name="T42" fmla="*/ 2147483647 w 1508"/>
              <a:gd name="T43" fmla="*/ 2147483647 h 409"/>
              <a:gd name="T44" fmla="*/ 2147483647 w 1508"/>
              <a:gd name="T45" fmla="*/ 2147483647 h 409"/>
              <a:gd name="T46" fmla="*/ 2147483647 w 1508"/>
              <a:gd name="T47" fmla="*/ 2147483647 h 409"/>
              <a:gd name="T48" fmla="*/ 2147483647 w 1508"/>
              <a:gd name="T49" fmla="*/ 2147483647 h 409"/>
              <a:gd name="T50" fmla="*/ 2147483647 w 1508"/>
              <a:gd name="T51" fmla="*/ 2147483647 h 409"/>
              <a:gd name="T52" fmla="*/ 2147483647 w 1508"/>
              <a:gd name="T53" fmla="*/ 2147483647 h 409"/>
              <a:gd name="T54" fmla="*/ 2147483647 w 1508"/>
              <a:gd name="T55" fmla="*/ 2147483647 h 409"/>
              <a:gd name="T56" fmla="*/ 2147483647 w 1508"/>
              <a:gd name="T57" fmla="*/ 2147483647 h 409"/>
              <a:gd name="T58" fmla="*/ 2147483647 w 1508"/>
              <a:gd name="T59" fmla="*/ 2147483647 h 409"/>
              <a:gd name="T60" fmla="*/ 2147483647 w 1508"/>
              <a:gd name="T61" fmla="*/ 2147483647 h 409"/>
              <a:gd name="T62" fmla="*/ 2147483647 w 1508"/>
              <a:gd name="T63" fmla="*/ 2147483647 h 409"/>
              <a:gd name="T64" fmla="*/ 2147483647 w 1508"/>
              <a:gd name="T65" fmla="*/ 2147483647 h 409"/>
              <a:gd name="T66" fmla="*/ 2147483647 w 1508"/>
              <a:gd name="T67" fmla="*/ 2147483647 h 409"/>
              <a:gd name="T68" fmla="*/ 2147483647 w 1508"/>
              <a:gd name="T69" fmla="*/ 2147483647 h 409"/>
              <a:gd name="T70" fmla="*/ 2147483647 w 1508"/>
              <a:gd name="T71" fmla="*/ 2147483647 h 409"/>
              <a:gd name="T72" fmla="*/ 2147483647 w 1508"/>
              <a:gd name="T73" fmla="*/ 2147483647 h 409"/>
              <a:gd name="T74" fmla="*/ 2147483647 w 1508"/>
              <a:gd name="T75" fmla="*/ 2147483647 h 409"/>
              <a:gd name="T76" fmla="*/ 2147483647 w 1508"/>
              <a:gd name="T77" fmla="*/ 2147483647 h 409"/>
              <a:gd name="T78" fmla="*/ 2147483647 w 1508"/>
              <a:gd name="T79" fmla="*/ 2147483647 h 409"/>
              <a:gd name="T80" fmla="*/ 2147483647 w 1508"/>
              <a:gd name="T81" fmla="*/ 2147483647 h 409"/>
              <a:gd name="T82" fmla="*/ 2147483647 w 1508"/>
              <a:gd name="T83" fmla="*/ 2147483647 h 409"/>
              <a:gd name="T84" fmla="*/ 2147483647 w 1508"/>
              <a:gd name="T85" fmla="*/ 2147483647 h 409"/>
              <a:gd name="T86" fmla="*/ 2147483647 w 1508"/>
              <a:gd name="T87" fmla="*/ 2147483647 h 409"/>
              <a:gd name="T88" fmla="*/ 2147483647 w 1508"/>
              <a:gd name="T89" fmla="*/ 2147483647 h 409"/>
              <a:gd name="T90" fmla="*/ 2147483647 w 1508"/>
              <a:gd name="T91" fmla="*/ 2147483647 h 409"/>
              <a:gd name="T92" fmla="*/ 2147483647 w 1508"/>
              <a:gd name="T93" fmla="*/ 2147483647 h 409"/>
              <a:gd name="T94" fmla="*/ 2147483647 w 1508"/>
              <a:gd name="T95" fmla="*/ 2147483647 h 409"/>
              <a:gd name="T96" fmla="*/ 2147483647 w 1508"/>
              <a:gd name="T97" fmla="*/ 2147483647 h 409"/>
              <a:gd name="T98" fmla="*/ 2147483647 w 1508"/>
              <a:gd name="T99" fmla="*/ 2147483647 h 409"/>
              <a:gd name="T100" fmla="*/ 2147483647 w 1508"/>
              <a:gd name="T101" fmla="*/ 2147483647 h 409"/>
              <a:gd name="T102" fmla="*/ 2147483647 w 1508"/>
              <a:gd name="T103" fmla="*/ 2147483647 h 409"/>
              <a:gd name="T104" fmla="*/ 2147483647 w 1508"/>
              <a:gd name="T105" fmla="*/ 2147483647 h 409"/>
              <a:gd name="T106" fmla="*/ 2147483647 w 1508"/>
              <a:gd name="T107" fmla="*/ 2147483647 h 409"/>
              <a:gd name="T108" fmla="*/ 2147483647 w 1508"/>
              <a:gd name="T109" fmla="*/ 2147483647 h 40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508"/>
              <a:gd name="T166" fmla="*/ 0 h 409"/>
              <a:gd name="T167" fmla="*/ 1508 w 1508"/>
              <a:gd name="T168" fmla="*/ 409 h 40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508" h="409">
                <a:moveTo>
                  <a:pt x="1508" y="98"/>
                </a:moveTo>
                <a:cubicBezTo>
                  <a:pt x="1477" y="110"/>
                  <a:pt x="1445" y="86"/>
                  <a:pt x="1415" y="79"/>
                </a:cubicBezTo>
                <a:cubicBezTo>
                  <a:pt x="1409" y="80"/>
                  <a:pt x="1402" y="80"/>
                  <a:pt x="1396" y="82"/>
                </a:cubicBezTo>
                <a:cubicBezTo>
                  <a:pt x="1385" y="86"/>
                  <a:pt x="1390" y="97"/>
                  <a:pt x="1386" y="105"/>
                </a:cubicBezTo>
                <a:cubicBezTo>
                  <a:pt x="1380" y="119"/>
                  <a:pt x="1369" y="133"/>
                  <a:pt x="1354" y="137"/>
                </a:cubicBezTo>
                <a:cubicBezTo>
                  <a:pt x="1331" y="158"/>
                  <a:pt x="1305" y="153"/>
                  <a:pt x="1277" y="162"/>
                </a:cubicBezTo>
                <a:cubicBezTo>
                  <a:pt x="1253" y="170"/>
                  <a:pt x="1236" y="193"/>
                  <a:pt x="1213" y="204"/>
                </a:cubicBezTo>
                <a:cubicBezTo>
                  <a:pt x="1189" y="203"/>
                  <a:pt x="1160" y="212"/>
                  <a:pt x="1140" y="198"/>
                </a:cubicBezTo>
                <a:cubicBezTo>
                  <a:pt x="1120" y="184"/>
                  <a:pt x="1113" y="164"/>
                  <a:pt x="1088" y="156"/>
                </a:cubicBezTo>
                <a:cubicBezTo>
                  <a:pt x="1066" y="158"/>
                  <a:pt x="1054" y="155"/>
                  <a:pt x="1040" y="169"/>
                </a:cubicBezTo>
                <a:cubicBezTo>
                  <a:pt x="1036" y="182"/>
                  <a:pt x="1035" y="186"/>
                  <a:pt x="1021" y="182"/>
                </a:cubicBezTo>
                <a:cubicBezTo>
                  <a:pt x="1014" y="174"/>
                  <a:pt x="1006" y="167"/>
                  <a:pt x="999" y="159"/>
                </a:cubicBezTo>
                <a:cubicBezTo>
                  <a:pt x="980" y="162"/>
                  <a:pt x="975" y="166"/>
                  <a:pt x="960" y="175"/>
                </a:cubicBezTo>
                <a:cubicBezTo>
                  <a:pt x="928" y="171"/>
                  <a:pt x="935" y="161"/>
                  <a:pt x="909" y="153"/>
                </a:cubicBezTo>
                <a:cubicBezTo>
                  <a:pt x="881" y="162"/>
                  <a:pt x="897" y="189"/>
                  <a:pt x="909" y="207"/>
                </a:cubicBezTo>
                <a:cubicBezTo>
                  <a:pt x="905" y="268"/>
                  <a:pt x="907" y="236"/>
                  <a:pt x="884" y="271"/>
                </a:cubicBezTo>
                <a:cubicBezTo>
                  <a:pt x="878" y="291"/>
                  <a:pt x="885" y="308"/>
                  <a:pt x="903" y="319"/>
                </a:cubicBezTo>
                <a:cubicBezTo>
                  <a:pt x="911" y="333"/>
                  <a:pt x="917" y="346"/>
                  <a:pt x="922" y="361"/>
                </a:cubicBezTo>
                <a:cubicBezTo>
                  <a:pt x="921" y="366"/>
                  <a:pt x="922" y="373"/>
                  <a:pt x="919" y="377"/>
                </a:cubicBezTo>
                <a:cubicBezTo>
                  <a:pt x="915" y="384"/>
                  <a:pt x="904" y="382"/>
                  <a:pt x="896" y="383"/>
                </a:cubicBezTo>
                <a:cubicBezTo>
                  <a:pt x="865" y="388"/>
                  <a:pt x="836" y="391"/>
                  <a:pt x="804" y="393"/>
                </a:cubicBezTo>
                <a:cubicBezTo>
                  <a:pt x="800" y="395"/>
                  <a:pt x="794" y="395"/>
                  <a:pt x="791" y="399"/>
                </a:cubicBezTo>
                <a:cubicBezTo>
                  <a:pt x="789" y="402"/>
                  <a:pt x="791" y="409"/>
                  <a:pt x="794" y="409"/>
                </a:cubicBezTo>
                <a:cubicBezTo>
                  <a:pt x="796" y="409"/>
                  <a:pt x="803" y="392"/>
                  <a:pt x="804" y="390"/>
                </a:cubicBezTo>
                <a:cubicBezTo>
                  <a:pt x="806" y="372"/>
                  <a:pt x="821" y="340"/>
                  <a:pt x="810" y="322"/>
                </a:cubicBezTo>
                <a:cubicBezTo>
                  <a:pt x="805" y="314"/>
                  <a:pt x="790" y="319"/>
                  <a:pt x="781" y="316"/>
                </a:cubicBezTo>
                <a:cubicBezTo>
                  <a:pt x="770" y="298"/>
                  <a:pt x="776" y="280"/>
                  <a:pt x="788" y="265"/>
                </a:cubicBezTo>
                <a:cubicBezTo>
                  <a:pt x="797" y="226"/>
                  <a:pt x="791" y="222"/>
                  <a:pt x="816" y="194"/>
                </a:cubicBezTo>
                <a:cubicBezTo>
                  <a:pt x="823" y="178"/>
                  <a:pt x="823" y="169"/>
                  <a:pt x="816" y="153"/>
                </a:cubicBezTo>
                <a:cubicBezTo>
                  <a:pt x="801" y="155"/>
                  <a:pt x="790" y="153"/>
                  <a:pt x="778" y="162"/>
                </a:cubicBezTo>
                <a:cubicBezTo>
                  <a:pt x="766" y="170"/>
                  <a:pt x="767" y="184"/>
                  <a:pt x="752" y="191"/>
                </a:cubicBezTo>
                <a:cubicBezTo>
                  <a:pt x="729" y="202"/>
                  <a:pt x="701" y="196"/>
                  <a:pt x="676" y="198"/>
                </a:cubicBezTo>
                <a:cubicBezTo>
                  <a:pt x="659" y="212"/>
                  <a:pt x="664" y="236"/>
                  <a:pt x="640" y="246"/>
                </a:cubicBezTo>
                <a:cubicBezTo>
                  <a:pt x="622" y="240"/>
                  <a:pt x="619" y="228"/>
                  <a:pt x="608" y="214"/>
                </a:cubicBezTo>
                <a:cubicBezTo>
                  <a:pt x="601" y="190"/>
                  <a:pt x="572" y="193"/>
                  <a:pt x="551" y="191"/>
                </a:cubicBezTo>
                <a:cubicBezTo>
                  <a:pt x="522" y="196"/>
                  <a:pt x="517" y="216"/>
                  <a:pt x="487" y="223"/>
                </a:cubicBezTo>
                <a:cubicBezTo>
                  <a:pt x="478" y="221"/>
                  <a:pt x="469" y="221"/>
                  <a:pt x="461" y="217"/>
                </a:cubicBezTo>
                <a:cubicBezTo>
                  <a:pt x="448" y="210"/>
                  <a:pt x="460" y="188"/>
                  <a:pt x="471" y="185"/>
                </a:cubicBezTo>
                <a:cubicBezTo>
                  <a:pt x="484" y="170"/>
                  <a:pt x="513" y="174"/>
                  <a:pt x="532" y="172"/>
                </a:cubicBezTo>
                <a:cubicBezTo>
                  <a:pt x="553" y="165"/>
                  <a:pt x="556" y="159"/>
                  <a:pt x="570" y="143"/>
                </a:cubicBezTo>
                <a:cubicBezTo>
                  <a:pt x="588" y="88"/>
                  <a:pt x="473" y="83"/>
                  <a:pt x="452" y="82"/>
                </a:cubicBezTo>
                <a:cubicBezTo>
                  <a:pt x="445" y="78"/>
                  <a:pt x="439" y="72"/>
                  <a:pt x="432" y="70"/>
                </a:cubicBezTo>
                <a:cubicBezTo>
                  <a:pt x="425" y="68"/>
                  <a:pt x="410" y="63"/>
                  <a:pt x="410" y="63"/>
                </a:cubicBezTo>
                <a:cubicBezTo>
                  <a:pt x="382" y="65"/>
                  <a:pt x="367" y="68"/>
                  <a:pt x="343" y="76"/>
                </a:cubicBezTo>
                <a:cubicBezTo>
                  <a:pt x="314" y="73"/>
                  <a:pt x="317" y="71"/>
                  <a:pt x="298" y="54"/>
                </a:cubicBezTo>
                <a:cubicBezTo>
                  <a:pt x="290" y="27"/>
                  <a:pt x="263" y="13"/>
                  <a:pt x="237" y="9"/>
                </a:cubicBezTo>
                <a:cubicBezTo>
                  <a:pt x="211" y="0"/>
                  <a:pt x="192" y="3"/>
                  <a:pt x="164" y="6"/>
                </a:cubicBezTo>
                <a:cubicBezTo>
                  <a:pt x="150" y="14"/>
                  <a:pt x="145" y="28"/>
                  <a:pt x="132" y="38"/>
                </a:cubicBezTo>
                <a:cubicBezTo>
                  <a:pt x="112" y="53"/>
                  <a:pt x="88" y="62"/>
                  <a:pt x="68" y="76"/>
                </a:cubicBezTo>
                <a:cubicBezTo>
                  <a:pt x="59" y="98"/>
                  <a:pt x="40" y="117"/>
                  <a:pt x="20" y="130"/>
                </a:cubicBezTo>
                <a:cubicBezTo>
                  <a:pt x="14" y="139"/>
                  <a:pt x="7" y="159"/>
                  <a:pt x="7" y="159"/>
                </a:cubicBezTo>
                <a:cubicBezTo>
                  <a:pt x="0" y="206"/>
                  <a:pt x="14" y="195"/>
                  <a:pt x="52" y="204"/>
                </a:cubicBezTo>
                <a:cubicBezTo>
                  <a:pt x="49" y="223"/>
                  <a:pt x="46" y="239"/>
                  <a:pt x="42" y="258"/>
                </a:cubicBezTo>
                <a:cubicBezTo>
                  <a:pt x="40" y="290"/>
                  <a:pt x="38" y="310"/>
                  <a:pt x="29" y="338"/>
                </a:cubicBezTo>
                <a:cubicBezTo>
                  <a:pt x="36" y="348"/>
                  <a:pt x="40" y="354"/>
                  <a:pt x="52" y="354"/>
                </a:cubicBezTo>
              </a:path>
            </a:pathLst>
          </a:custGeom>
          <a:noFill/>
          <a:ln w="12700" cap="rnd">
            <a:solidFill>
              <a:srgbClr val="DDDDDD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09" name="Freeform 20"/>
          <p:cNvSpPr>
            <a:spLocks/>
          </p:cNvSpPr>
          <p:nvPr/>
        </p:nvSpPr>
        <p:spPr bwMode="auto">
          <a:xfrm>
            <a:off x="2124075" y="2389188"/>
            <a:ext cx="536575" cy="1008062"/>
          </a:xfrm>
          <a:custGeom>
            <a:avLst/>
            <a:gdLst>
              <a:gd name="T0" fmla="*/ 2147483647 w 477"/>
              <a:gd name="T1" fmla="*/ 0 h 779"/>
              <a:gd name="T2" fmla="*/ 2147483647 w 477"/>
              <a:gd name="T3" fmla="*/ 2147483647 h 779"/>
              <a:gd name="T4" fmla="*/ 2147483647 w 477"/>
              <a:gd name="T5" fmla="*/ 2147483647 h 779"/>
              <a:gd name="T6" fmla="*/ 2147483647 w 477"/>
              <a:gd name="T7" fmla="*/ 2147483647 h 779"/>
              <a:gd name="T8" fmla="*/ 2147483647 w 477"/>
              <a:gd name="T9" fmla="*/ 2147483647 h 779"/>
              <a:gd name="T10" fmla="*/ 2147483647 w 477"/>
              <a:gd name="T11" fmla="*/ 2147483647 h 779"/>
              <a:gd name="T12" fmla="*/ 0 w 477"/>
              <a:gd name="T13" fmla="*/ 2147483647 h 779"/>
              <a:gd name="T14" fmla="*/ 2147483647 w 477"/>
              <a:gd name="T15" fmla="*/ 2147483647 h 779"/>
              <a:gd name="T16" fmla="*/ 2147483647 w 477"/>
              <a:gd name="T17" fmla="*/ 2147483647 h 779"/>
              <a:gd name="T18" fmla="*/ 2147483647 w 477"/>
              <a:gd name="T19" fmla="*/ 2147483647 h 779"/>
              <a:gd name="T20" fmla="*/ 2147483647 w 477"/>
              <a:gd name="T21" fmla="*/ 2147483647 h 779"/>
              <a:gd name="T22" fmla="*/ 2147483647 w 477"/>
              <a:gd name="T23" fmla="*/ 2147483647 h 779"/>
              <a:gd name="T24" fmla="*/ 2147483647 w 477"/>
              <a:gd name="T25" fmla="*/ 2147483647 h 779"/>
              <a:gd name="T26" fmla="*/ 2147483647 w 477"/>
              <a:gd name="T27" fmla="*/ 2147483647 h 779"/>
              <a:gd name="T28" fmla="*/ 2147483647 w 477"/>
              <a:gd name="T29" fmla="*/ 2147483647 h 779"/>
              <a:gd name="T30" fmla="*/ 2147483647 w 477"/>
              <a:gd name="T31" fmla="*/ 2147483647 h 779"/>
              <a:gd name="T32" fmla="*/ 2147483647 w 477"/>
              <a:gd name="T33" fmla="*/ 2147483647 h 779"/>
              <a:gd name="T34" fmla="*/ 2147483647 w 477"/>
              <a:gd name="T35" fmla="*/ 2147483647 h 779"/>
              <a:gd name="T36" fmla="*/ 2147483647 w 477"/>
              <a:gd name="T37" fmla="*/ 2147483647 h 779"/>
              <a:gd name="T38" fmla="*/ 2147483647 w 477"/>
              <a:gd name="T39" fmla="*/ 2147483647 h 779"/>
              <a:gd name="T40" fmla="*/ 2147483647 w 477"/>
              <a:gd name="T41" fmla="*/ 2147483647 h 7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77"/>
              <a:gd name="T64" fmla="*/ 0 h 779"/>
              <a:gd name="T65" fmla="*/ 477 w 477"/>
              <a:gd name="T66" fmla="*/ 779 h 77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77" h="779">
                <a:moveTo>
                  <a:pt x="64" y="0"/>
                </a:moveTo>
                <a:cubicBezTo>
                  <a:pt x="79" y="9"/>
                  <a:pt x="79" y="24"/>
                  <a:pt x="93" y="35"/>
                </a:cubicBezTo>
                <a:cubicBezTo>
                  <a:pt x="99" y="52"/>
                  <a:pt x="114" y="68"/>
                  <a:pt x="125" y="83"/>
                </a:cubicBezTo>
                <a:cubicBezTo>
                  <a:pt x="133" y="94"/>
                  <a:pt x="149" y="98"/>
                  <a:pt x="157" y="112"/>
                </a:cubicBezTo>
                <a:cubicBezTo>
                  <a:pt x="162" y="144"/>
                  <a:pt x="172" y="143"/>
                  <a:pt x="196" y="160"/>
                </a:cubicBezTo>
                <a:cubicBezTo>
                  <a:pt x="190" y="302"/>
                  <a:pt x="217" y="282"/>
                  <a:pt x="80" y="288"/>
                </a:cubicBezTo>
                <a:cubicBezTo>
                  <a:pt x="53" y="292"/>
                  <a:pt x="25" y="294"/>
                  <a:pt x="0" y="304"/>
                </a:cubicBezTo>
                <a:cubicBezTo>
                  <a:pt x="2" y="318"/>
                  <a:pt x="4" y="331"/>
                  <a:pt x="7" y="345"/>
                </a:cubicBezTo>
                <a:cubicBezTo>
                  <a:pt x="9" y="354"/>
                  <a:pt x="13" y="371"/>
                  <a:pt x="13" y="371"/>
                </a:cubicBezTo>
                <a:cubicBezTo>
                  <a:pt x="8" y="416"/>
                  <a:pt x="3" y="447"/>
                  <a:pt x="52" y="454"/>
                </a:cubicBezTo>
                <a:cubicBezTo>
                  <a:pt x="86" y="465"/>
                  <a:pt x="119" y="472"/>
                  <a:pt x="154" y="476"/>
                </a:cubicBezTo>
                <a:cubicBezTo>
                  <a:pt x="174" y="479"/>
                  <a:pt x="215" y="483"/>
                  <a:pt x="215" y="483"/>
                </a:cubicBezTo>
                <a:cubicBezTo>
                  <a:pt x="242" y="492"/>
                  <a:pt x="267" y="501"/>
                  <a:pt x="295" y="505"/>
                </a:cubicBezTo>
                <a:cubicBezTo>
                  <a:pt x="324" y="528"/>
                  <a:pt x="271" y="488"/>
                  <a:pt x="327" y="521"/>
                </a:cubicBezTo>
                <a:cubicBezTo>
                  <a:pt x="341" y="529"/>
                  <a:pt x="355" y="546"/>
                  <a:pt x="368" y="556"/>
                </a:cubicBezTo>
                <a:cubicBezTo>
                  <a:pt x="375" y="562"/>
                  <a:pt x="383" y="567"/>
                  <a:pt x="391" y="572"/>
                </a:cubicBezTo>
                <a:cubicBezTo>
                  <a:pt x="398" y="576"/>
                  <a:pt x="406" y="580"/>
                  <a:pt x="413" y="585"/>
                </a:cubicBezTo>
                <a:cubicBezTo>
                  <a:pt x="432" y="600"/>
                  <a:pt x="450" y="623"/>
                  <a:pt x="464" y="643"/>
                </a:cubicBezTo>
                <a:cubicBezTo>
                  <a:pt x="477" y="685"/>
                  <a:pt x="474" y="666"/>
                  <a:pt x="468" y="736"/>
                </a:cubicBezTo>
                <a:cubicBezTo>
                  <a:pt x="467" y="746"/>
                  <a:pt x="458" y="764"/>
                  <a:pt x="458" y="764"/>
                </a:cubicBezTo>
                <a:cubicBezTo>
                  <a:pt x="462" y="779"/>
                  <a:pt x="457" y="777"/>
                  <a:pt x="468" y="777"/>
                </a:cubicBezTo>
              </a:path>
            </a:pathLst>
          </a:custGeom>
          <a:noFill/>
          <a:ln w="12700" cap="rnd">
            <a:solidFill>
              <a:srgbClr val="DDDDDD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10" name="Freeform 23"/>
          <p:cNvSpPr>
            <a:spLocks/>
          </p:cNvSpPr>
          <p:nvPr/>
        </p:nvSpPr>
        <p:spPr bwMode="auto">
          <a:xfrm>
            <a:off x="1509713" y="2806700"/>
            <a:ext cx="476250" cy="534988"/>
          </a:xfrm>
          <a:custGeom>
            <a:avLst/>
            <a:gdLst>
              <a:gd name="T0" fmla="*/ 0 w 300"/>
              <a:gd name="T1" fmla="*/ 0 h 337"/>
              <a:gd name="T2" fmla="*/ 2147483647 w 300"/>
              <a:gd name="T3" fmla="*/ 2147483647 h 337"/>
              <a:gd name="T4" fmla="*/ 2147483647 w 300"/>
              <a:gd name="T5" fmla="*/ 2147483647 h 337"/>
              <a:gd name="T6" fmla="*/ 2147483647 w 300"/>
              <a:gd name="T7" fmla="*/ 2147483647 h 337"/>
              <a:gd name="T8" fmla="*/ 2147483647 w 300"/>
              <a:gd name="T9" fmla="*/ 2147483647 h 337"/>
              <a:gd name="T10" fmla="*/ 2147483647 w 300"/>
              <a:gd name="T11" fmla="*/ 2147483647 h 337"/>
              <a:gd name="T12" fmla="*/ 2147483647 w 300"/>
              <a:gd name="T13" fmla="*/ 2147483647 h 337"/>
              <a:gd name="T14" fmla="*/ 2147483647 w 300"/>
              <a:gd name="T15" fmla="*/ 2147483647 h 33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0"/>
              <a:gd name="T25" fmla="*/ 0 h 337"/>
              <a:gd name="T26" fmla="*/ 300 w 300"/>
              <a:gd name="T27" fmla="*/ 337 h 33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0" h="337">
                <a:moveTo>
                  <a:pt x="0" y="0"/>
                </a:moveTo>
                <a:cubicBezTo>
                  <a:pt x="18" y="25"/>
                  <a:pt x="27" y="95"/>
                  <a:pt x="55" y="102"/>
                </a:cubicBezTo>
                <a:cubicBezTo>
                  <a:pt x="62" y="109"/>
                  <a:pt x="66" y="114"/>
                  <a:pt x="76" y="117"/>
                </a:cubicBezTo>
                <a:cubicBezTo>
                  <a:pt x="105" y="140"/>
                  <a:pt x="129" y="172"/>
                  <a:pt x="159" y="196"/>
                </a:cubicBezTo>
                <a:cubicBezTo>
                  <a:pt x="175" y="208"/>
                  <a:pt x="199" y="223"/>
                  <a:pt x="209" y="242"/>
                </a:cubicBezTo>
                <a:cubicBezTo>
                  <a:pt x="214" y="251"/>
                  <a:pt x="219" y="253"/>
                  <a:pt x="225" y="261"/>
                </a:cubicBezTo>
                <a:cubicBezTo>
                  <a:pt x="243" y="287"/>
                  <a:pt x="275" y="321"/>
                  <a:pt x="300" y="337"/>
                </a:cubicBezTo>
                <a:lnTo>
                  <a:pt x="282" y="329"/>
                </a:lnTo>
              </a:path>
            </a:pathLst>
          </a:custGeom>
          <a:noFill/>
          <a:ln w="254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11" name="Freeform 24"/>
          <p:cNvSpPr>
            <a:spLocks/>
          </p:cNvSpPr>
          <p:nvPr/>
        </p:nvSpPr>
        <p:spPr bwMode="auto">
          <a:xfrm>
            <a:off x="1995488" y="2138363"/>
            <a:ext cx="835025" cy="1227137"/>
          </a:xfrm>
          <a:custGeom>
            <a:avLst/>
            <a:gdLst>
              <a:gd name="T0" fmla="*/ 2147483647 w 746"/>
              <a:gd name="T1" fmla="*/ 0 h 947"/>
              <a:gd name="T2" fmla="*/ 2147483647 w 746"/>
              <a:gd name="T3" fmla="*/ 2147483647 h 947"/>
              <a:gd name="T4" fmla="*/ 2147483647 w 746"/>
              <a:gd name="T5" fmla="*/ 2147483647 h 947"/>
              <a:gd name="T6" fmla="*/ 2147483647 w 746"/>
              <a:gd name="T7" fmla="*/ 2147483647 h 947"/>
              <a:gd name="T8" fmla="*/ 2147483647 w 746"/>
              <a:gd name="T9" fmla="*/ 2147483647 h 947"/>
              <a:gd name="T10" fmla="*/ 2147483647 w 746"/>
              <a:gd name="T11" fmla="*/ 2147483647 h 947"/>
              <a:gd name="T12" fmla="*/ 2147483647 w 746"/>
              <a:gd name="T13" fmla="*/ 2147483647 h 947"/>
              <a:gd name="T14" fmla="*/ 2147483647 w 746"/>
              <a:gd name="T15" fmla="*/ 2147483647 h 947"/>
              <a:gd name="T16" fmla="*/ 2147483647 w 746"/>
              <a:gd name="T17" fmla="*/ 2147483647 h 947"/>
              <a:gd name="T18" fmla="*/ 2147483647 w 746"/>
              <a:gd name="T19" fmla="*/ 2147483647 h 947"/>
              <a:gd name="T20" fmla="*/ 2147483647 w 746"/>
              <a:gd name="T21" fmla="*/ 2147483647 h 947"/>
              <a:gd name="T22" fmla="*/ 2147483647 w 746"/>
              <a:gd name="T23" fmla="*/ 2147483647 h 947"/>
              <a:gd name="T24" fmla="*/ 2147483647 w 746"/>
              <a:gd name="T25" fmla="*/ 2147483647 h 947"/>
              <a:gd name="T26" fmla="*/ 2147483647 w 746"/>
              <a:gd name="T27" fmla="*/ 2147483647 h 947"/>
              <a:gd name="T28" fmla="*/ 2147483647 w 746"/>
              <a:gd name="T29" fmla="*/ 2147483647 h 947"/>
              <a:gd name="T30" fmla="*/ 2147483647 w 746"/>
              <a:gd name="T31" fmla="*/ 2147483647 h 947"/>
              <a:gd name="T32" fmla="*/ 2147483647 w 746"/>
              <a:gd name="T33" fmla="*/ 2147483647 h 947"/>
              <a:gd name="T34" fmla="*/ 2147483647 w 746"/>
              <a:gd name="T35" fmla="*/ 2147483647 h 947"/>
              <a:gd name="T36" fmla="*/ 2147483647 w 746"/>
              <a:gd name="T37" fmla="*/ 2147483647 h 947"/>
              <a:gd name="T38" fmla="*/ 2147483647 w 746"/>
              <a:gd name="T39" fmla="*/ 2147483647 h 947"/>
              <a:gd name="T40" fmla="*/ 2147483647 w 746"/>
              <a:gd name="T41" fmla="*/ 2147483647 h 947"/>
              <a:gd name="T42" fmla="*/ 2147483647 w 746"/>
              <a:gd name="T43" fmla="*/ 2147483647 h 947"/>
              <a:gd name="T44" fmla="*/ 2147483647 w 746"/>
              <a:gd name="T45" fmla="*/ 2147483647 h 947"/>
              <a:gd name="T46" fmla="*/ 2147483647 w 746"/>
              <a:gd name="T47" fmla="*/ 2147483647 h 94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746"/>
              <a:gd name="T73" fmla="*/ 0 h 947"/>
              <a:gd name="T74" fmla="*/ 746 w 746"/>
              <a:gd name="T75" fmla="*/ 947 h 947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746" h="947">
                <a:moveTo>
                  <a:pt x="746" y="0"/>
                </a:moveTo>
                <a:cubicBezTo>
                  <a:pt x="734" y="2"/>
                  <a:pt x="723" y="5"/>
                  <a:pt x="711" y="9"/>
                </a:cubicBezTo>
                <a:cubicBezTo>
                  <a:pt x="705" y="13"/>
                  <a:pt x="696" y="14"/>
                  <a:pt x="691" y="19"/>
                </a:cubicBezTo>
                <a:cubicBezTo>
                  <a:pt x="661" y="49"/>
                  <a:pt x="707" y="19"/>
                  <a:pt x="675" y="38"/>
                </a:cubicBezTo>
                <a:cubicBezTo>
                  <a:pt x="664" y="56"/>
                  <a:pt x="648" y="52"/>
                  <a:pt x="627" y="54"/>
                </a:cubicBezTo>
                <a:cubicBezTo>
                  <a:pt x="615" y="62"/>
                  <a:pt x="607" y="72"/>
                  <a:pt x="592" y="76"/>
                </a:cubicBezTo>
                <a:cubicBezTo>
                  <a:pt x="578" y="87"/>
                  <a:pt x="555" y="91"/>
                  <a:pt x="538" y="96"/>
                </a:cubicBezTo>
                <a:cubicBezTo>
                  <a:pt x="519" y="112"/>
                  <a:pt x="501" y="129"/>
                  <a:pt x="483" y="147"/>
                </a:cubicBezTo>
                <a:cubicBezTo>
                  <a:pt x="478" y="152"/>
                  <a:pt x="473" y="156"/>
                  <a:pt x="467" y="160"/>
                </a:cubicBezTo>
                <a:cubicBezTo>
                  <a:pt x="461" y="164"/>
                  <a:pt x="448" y="172"/>
                  <a:pt x="448" y="172"/>
                </a:cubicBezTo>
                <a:cubicBezTo>
                  <a:pt x="438" y="189"/>
                  <a:pt x="423" y="208"/>
                  <a:pt x="410" y="224"/>
                </a:cubicBezTo>
                <a:cubicBezTo>
                  <a:pt x="399" y="238"/>
                  <a:pt x="381" y="246"/>
                  <a:pt x="371" y="262"/>
                </a:cubicBezTo>
                <a:cubicBezTo>
                  <a:pt x="357" y="284"/>
                  <a:pt x="360" y="311"/>
                  <a:pt x="346" y="332"/>
                </a:cubicBezTo>
                <a:cubicBezTo>
                  <a:pt x="340" y="351"/>
                  <a:pt x="328" y="376"/>
                  <a:pt x="317" y="393"/>
                </a:cubicBezTo>
                <a:cubicBezTo>
                  <a:pt x="311" y="414"/>
                  <a:pt x="281" y="431"/>
                  <a:pt x="269" y="451"/>
                </a:cubicBezTo>
                <a:cubicBezTo>
                  <a:pt x="262" y="493"/>
                  <a:pt x="241" y="519"/>
                  <a:pt x="218" y="553"/>
                </a:cubicBezTo>
                <a:cubicBezTo>
                  <a:pt x="206" y="592"/>
                  <a:pt x="179" y="620"/>
                  <a:pt x="167" y="659"/>
                </a:cubicBezTo>
                <a:cubicBezTo>
                  <a:pt x="165" y="690"/>
                  <a:pt x="170" y="735"/>
                  <a:pt x="141" y="755"/>
                </a:cubicBezTo>
                <a:cubicBezTo>
                  <a:pt x="134" y="766"/>
                  <a:pt x="125" y="769"/>
                  <a:pt x="112" y="774"/>
                </a:cubicBezTo>
                <a:cubicBezTo>
                  <a:pt x="106" y="776"/>
                  <a:pt x="93" y="780"/>
                  <a:pt x="93" y="780"/>
                </a:cubicBezTo>
                <a:cubicBezTo>
                  <a:pt x="82" y="799"/>
                  <a:pt x="86" y="819"/>
                  <a:pt x="77" y="838"/>
                </a:cubicBezTo>
                <a:cubicBezTo>
                  <a:pt x="72" y="850"/>
                  <a:pt x="58" y="864"/>
                  <a:pt x="48" y="873"/>
                </a:cubicBezTo>
                <a:cubicBezTo>
                  <a:pt x="42" y="893"/>
                  <a:pt x="26" y="900"/>
                  <a:pt x="13" y="915"/>
                </a:cubicBezTo>
                <a:cubicBezTo>
                  <a:pt x="11" y="921"/>
                  <a:pt x="0" y="947"/>
                  <a:pt x="13" y="947"/>
                </a:cubicBezTo>
              </a:path>
            </a:pathLst>
          </a:custGeom>
          <a:noFill/>
          <a:ln w="254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12" name="Freeform 25"/>
          <p:cNvSpPr>
            <a:spLocks/>
          </p:cNvSpPr>
          <p:nvPr/>
        </p:nvSpPr>
        <p:spPr bwMode="auto">
          <a:xfrm>
            <a:off x="2833688" y="2146300"/>
            <a:ext cx="890587" cy="461963"/>
          </a:xfrm>
          <a:custGeom>
            <a:avLst/>
            <a:gdLst>
              <a:gd name="T0" fmla="*/ 2147483647 w 796"/>
              <a:gd name="T1" fmla="*/ 2147483647 h 356"/>
              <a:gd name="T2" fmla="*/ 2147483647 w 796"/>
              <a:gd name="T3" fmla="*/ 2147483647 h 356"/>
              <a:gd name="T4" fmla="*/ 2147483647 w 796"/>
              <a:gd name="T5" fmla="*/ 2147483647 h 356"/>
              <a:gd name="T6" fmla="*/ 2147483647 w 796"/>
              <a:gd name="T7" fmla="*/ 2147483647 h 356"/>
              <a:gd name="T8" fmla="*/ 2147483647 w 796"/>
              <a:gd name="T9" fmla="*/ 2147483647 h 356"/>
              <a:gd name="T10" fmla="*/ 2147483647 w 796"/>
              <a:gd name="T11" fmla="*/ 2147483647 h 356"/>
              <a:gd name="T12" fmla="*/ 2147483647 w 796"/>
              <a:gd name="T13" fmla="*/ 2147483647 h 356"/>
              <a:gd name="T14" fmla="*/ 2147483647 w 796"/>
              <a:gd name="T15" fmla="*/ 2147483647 h 356"/>
              <a:gd name="T16" fmla="*/ 2147483647 w 796"/>
              <a:gd name="T17" fmla="*/ 2147483647 h 356"/>
              <a:gd name="T18" fmla="*/ 2147483647 w 796"/>
              <a:gd name="T19" fmla="*/ 2147483647 h 356"/>
              <a:gd name="T20" fmla="*/ 2147483647 w 796"/>
              <a:gd name="T21" fmla="*/ 2147483647 h 356"/>
              <a:gd name="T22" fmla="*/ 2147483647 w 796"/>
              <a:gd name="T23" fmla="*/ 2147483647 h 356"/>
              <a:gd name="T24" fmla="*/ 2147483647 w 796"/>
              <a:gd name="T25" fmla="*/ 0 h 35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96"/>
              <a:gd name="T40" fmla="*/ 0 h 356"/>
              <a:gd name="T41" fmla="*/ 796 w 796"/>
              <a:gd name="T42" fmla="*/ 356 h 35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96" h="356">
                <a:moveTo>
                  <a:pt x="773" y="336"/>
                </a:moveTo>
                <a:cubicBezTo>
                  <a:pt x="796" y="356"/>
                  <a:pt x="728" y="343"/>
                  <a:pt x="716" y="342"/>
                </a:cubicBezTo>
                <a:cubicBezTo>
                  <a:pt x="698" y="337"/>
                  <a:pt x="686" y="326"/>
                  <a:pt x="668" y="320"/>
                </a:cubicBezTo>
                <a:cubicBezTo>
                  <a:pt x="549" y="218"/>
                  <a:pt x="459" y="261"/>
                  <a:pt x="271" y="259"/>
                </a:cubicBezTo>
                <a:cubicBezTo>
                  <a:pt x="237" y="256"/>
                  <a:pt x="214" y="251"/>
                  <a:pt x="184" y="237"/>
                </a:cubicBezTo>
                <a:cubicBezTo>
                  <a:pt x="170" y="221"/>
                  <a:pt x="137" y="211"/>
                  <a:pt x="117" y="208"/>
                </a:cubicBezTo>
                <a:cubicBezTo>
                  <a:pt x="95" y="201"/>
                  <a:pt x="76" y="198"/>
                  <a:pt x="56" y="186"/>
                </a:cubicBezTo>
                <a:cubicBezTo>
                  <a:pt x="51" y="169"/>
                  <a:pt x="57" y="182"/>
                  <a:pt x="44" y="170"/>
                </a:cubicBezTo>
                <a:cubicBezTo>
                  <a:pt x="37" y="164"/>
                  <a:pt x="24" y="150"/>
                  <a:pt x="24" y="150"/>
                </a:cubicBezTo>
                <a:cubicBezTo>
                  <a:pt x="19" y="136"/>
                  <a:pt x="9" y="130"/>
                  <a:pt x="2" y="118"/>
                </a:cubicBezTo>
                <a:cubicBezTo>
                  <a:pt x="3" y="91"/>
                  <a:pt x="0" y="53"/>
                  <a:pt x="12" y="26"/>
                </a:cubicBezTo>
                <a:cubicBezTo>
                  <a:pt x="13" y="21"/>
                  <a:pt x="15" y="15"/>
                  <a:pt x="15" y="10"/>
                </a:cubicBezTo>
                <a:cubicBezTo>
                  <a:pt x="15" y="7"/>
                  <a:pt x="12" y="0"/>
                  <a:pt x="12" y="0"/>
                </a:cubicBezTo>
              </a:path>
            </a:pathLst>
          </a:custGeom>
          <a:noFill/>
          <a:ln w="254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13" name="Freeform 26"/>
          <p:cNvSpPr>
            <a:spLocks/>
          </p:cNvSpPr>
          <p:nvPr/>
        </p:nvSpPr>
        <p:spPr bwMode="auto">
          <a:xfrm>
            <a:off x="3711575" y="2517775"/>
            <a:ext cx="166688" cy="73025"/>
          </a:xfrm>
          <a:custGeom>
            <a:avLst/>
            <a:gdLst>
              <a:gd name="T0" fmla="*/ 2147483647 w 149"/>
              <a:gd name="T1" fmla="*/ 0 h 57"/>
              <a:gd name="T2" fmla="*/ 2147483647 w 149"/>
              <a:gd name="T3" fmla="*/ 2147483647 h 57"/>
              <a:gd name="T4" fmla="*/ 2147483647 w 149"/>
              <a:gd name="T5" fmla="*/ 2147483647 h 57"/>
              <a:gd name="T6" fmla="*/ 0 w 149"/>
              <a:gd name="T7" fmla="*/ 2147483647 h 57"/>
              <a:gd name="T8" fmla="*/ 2147483647 w 149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"/>
              <a:gd name="T16" fmla="*/ 0 h 57"/>
              <a:gd name="T17" fmla="*/ 149 w 149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" h="57">
                <a:moveTo>
                  <a:pt x="149" y="0"/>
                </a:moveTo>
                <a:cubicBezTo>
                  <a:pt x="138" y="15"/>
                  <a:pt x="131" y="28"/>
                  <a:pt x="113" y="33"/>
                </a:cubicBezTo>
                <a:cubicBezTo>
                  <a:pt x="85" y="50"/>
                  <a:pt x="53" y="49"/>
                  <a:pt x="21" y="50"/>
                </a:cubicBezTo>
                <a:cubicBezTo>
                  <a:pt x="13" y="52"/>
                  <a:pt x="7" y="54"/>
                  <a:pt x="0" y="57"/>
                </a:cubicBezTo>
                <a:lnTo>
                  <a:pt x="19" y="50"/>
                </a:lnTo>
              </a:path>
            </a:pathLst>
          </a:cu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14" name="Freeform 27"/>
          <p:cNvSpPr>
            <a:spLocks/>
          </p:cNvSpPr>
          <p:nvPr/>
        </p:nvSpPr>
        <p:spPr bwMode="auto">
          <a:xfrm>
            <a:off x="6246813" y="1909763"/>
            <a:ext cx="558800" cy="1903412"/>
          </a:xfrm>
          <a:custGeom>
            <a:avLst/>
            <a:gdLst>
              <a:gd name="T0" fmla="*/ 2147483647 w 497"/>
              <a:gd name="T1" fmla="*/ 0 h 1468"/>
              <a:gd name="T2" fmla="*/ 2147483647 w 497"/>
              <a:gd name="T3" fmla="*/ 2147483647 h 1468"/>
              <a:gd name="T4" fmla="*/ 2147483647 w 497"/>
              <a:gd name="T5" fmla="*/ 2147483647 h 1468"/>
              <a:gd name="T6" fmla="*/ 2147483647 w 497"/>
              <a:gd name="T7" fmla="*/ 2147483647 h 1468"/>
              <a:gd name="T8" fmla="*/ 2147483647 w 497"/>
              <a:gd name="T9" fmla="*/ 2147483647 h 1468"/>
              <a:gd name="T10" fmla="*/ 2147483647 w 497"/>
              <a:gd name="T11" fmla="*/ 2147483647 h 1468"/>
              <a:gd name="T12" fmla="*/ 2147483647 w 497"/>
              <a:gd name="T13" fmla="*/ 2147483647 h 1468"/>
              <a:gd name="T14" fmla="*/ 2147483647 w 497"/>
              <a:gd name="T15" fmla="*/ 2147483647 h 1468"/>
              <a:gd name="T16" fmla="*/ 2147483647 w 497"/>
              <a:gd name="T17" fmla="*/ 2147483647 h 1468"/>
              <a:gd name="T18" fmla="*/ 2147483647 w 497"/>
              <a:gd name="T19" fmla="*/ 2147483647 h 1468"/>
              <a:gd name="T20" fmla="*/ 2147483647 w 497"/>
              <a:gd name="T21" fmla="*/ 2147483647 h 1468"/>
              <a:gd name="T22" fmla="*/ 2147483647 w 497"/>
              <a:gd name="T23" fmla="*/ 2147483647 h 1468"/>
              <a:gd name="T24" fmla="*/ 2147483647 w 497"/>
              <a:gd name="T25" fmla="*/ 2147483647 h 1468"/>
              <a:gd name="T26" fmla="*/ 2147483647 w 497"/>
              <a:gd name="T27" fmla="*/ 2147483647 h 1468"/>
              <a:gd name="T28" fmla="*/ 2147483647 w 497"/>
              <a:gd name="T29" fmla="*/ 2147483647 h 1468"/>
              <a:gd name="T30" fmla="*/ 2147483647 w 497"/>
              <a:gd name="T31" fmla="*/ 2147483647 h 1468"/>
              <a:gd name="T32" fmla="*/ 2147483647 w 497"/>
              <a:gd name="T33" fmla="*/ 2147483647 h 1468"/>
              <a:gd name="T34" fmla="*/ 2147483647 w 497"/>
              <a:gd name="T35" fmla="*/ 2147483647 h 1468"/>
              <a:gd name="T36" fmla="*/ 2147483647 w 497"/>
              <a:gd name="T37" fmla="*/ 2147483647 h 1468"/>
              <a:gd name="T38" fmla="*/ 2147483647 w 497"/>
              <a:gd name="T39" fmla="*/ 2147483647 h 1468"/>
              <a:gd name="T40" fmla="*/ 2147483647 w 497"/>
              <a:gd name="T41" fmla="*/ 2147483647 h 1468"/>
              <a:gd name="T42" fmla="*/ 2147483647 w 497"/>
              <a:gd name="T43" fmla="*/ 2147483647 h 1468"/>
              <a:gd name="T44" fmla="*/ 2147483647 w 497"/>
              <a:gd name="T45" fmla="*/ 2147483647 h 146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97"/>
              <a:gd name="T70" fmla="*/ 0 h 1468"/>
              <a:gd name="T71" fmla="*/ 497 w 497"/>
              <a:gd name="T72" fmla="*/ 1468 h 146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97" h="1468">
                <a:moveTo>
                  <a:pt x="497" y="0"/>
                </a:moveTo>
                <a:cubicBezTo>
                  <a:pt x="493" y="6"/>
                  <a:pt x="487" y="10"/>
                  <a:pt x="484" y="16"/>
                </a:cubicBezTo>
                <a:cubicBezTo>
                  <a:pt x="470" y="42"/>
                  <a:pt x="476" y="64"/>
                  <a:pt x="449" y="83"/>
                </a:cubicBezTo>
                <a:cubicBezTo>
                  <a:pt x="442" y="104"/>
                  <a:pt x="415" y="108"/>
                  <a:pt x="401" y="124"/>
                </a:cubicBezTo>
                <a:cubicBezTo>
                  <a:pt x="386" y="142"/>
                  <a:pt x="370" y="164"/>
                  <a:pt x="347" y="172"/>
                </a:cubicBezTo>
                <a:cubicBezTo>
                  <a:pt x="339" y="183"/>
                  <a:pt x="333" y="191"/>
                  <a:pt x="321" y="198"/>
                </a:cubicBezTo>
                <a:cubicBezTo>
                  <a:pt x="318" y="208"/>
                  <a:pt x="306" y="226"/>
                  <a:pt x="299" y="236"/>
                </a:cubicBezTo>
                <a:cubicBezTo>
                  <a:pt x="290" y="265"/>
                  <a:pt x="279" y="301"/>
                  <a:pt x="257" y="323"/>
                </a:cubicBezTo>
                <a:cubicBezTo>
                  <a:pt x="254" y="334"/>
                  <a:pt x="251" y="344"/>
                  <a:pt x="248" y="355"/>
                </a:cubicBezTo>
                <a:cubicBezTo>
                  <a:pt x="245" y="428"/>
                  <a:pt x="241" y="467"/>
                  <a:pt x="222" y="531"/>
                </a:cubicBezTo>
                <a:cubicBezTo>
                  <a:pt x="220" y="612"/>
                  <a:pt x="218" y="663"/>
                  <a:pt x="212" y="736"/>
                </a:cubicBezTo>
                <a:cubicBezTo>
                  <a:pt x="210" y="788"/>
                  <a:pt x="211" y="807"/>
                  <a:pt x="203" y="848"/>
                </a:cubicBezTo>
                <a:cubicBezTo>
                  <a:pt x="200" y="892"/>
                  <a:pt x="191" y="934"/>
                  <a:pt x="180" y="976"/>
                </a:cubicBezTo>
                <a:cubicBezTo>
                  <a:pt x="174" y="998"/>
                  <a:pt x="170" y="1025"/>
                  <a:pt x="155" y="1043"/>
                </a:cubicBezTo>
                <a:cubicBezTo>
                  <a:pt x="150" y="1065"/>
                  <a:pt x="153" y="1096"/>
                  <a:pt x="142" y="1116"/>
                </a:cubicBezTo>
                <a:cubicBezTo>
                  <a:pt x="134" y="1131"/>
                  <a:pt x="113" y="1147"/>
                  <a:pt x="100" y="1158"/>
                </a:cubicBezTo>
                <a:cubicBezTo>
                  <a:pt x="96" y="1170"/>
                  <a:pt x="78" y="1183"/>
                  <a:pt x="65" y="1187"/>
                </a:cubicBezTo>
                <a:cubicBezTo>
                  <a:pt x="53" y="1195"/>
                  <a:pt x="40" y="1205"/>
                  <a:pt x="27" y="1209"/>
                </a:cubicBezTo>
                <a:cubicBezTo>
                  <a:pt x="0" y="1248"/>
                  <a:pt x="11" y="1224"/>
                  <a:pt x="17" y="1305"/>
                </a:cubicBezTo>
                <a:cubicBezTo>
                  <a:pt x="18" y="1319"/>
                  <a:pt x="36" y="1344"/>
                  <a:pt x="36" y="1344"/>
                </a:cubicBezTo>
                <a:cubicBezTo>
                  <a:pt x="42" y="1374"/>
                  <a:pt x="36" y="1417"/>
                  <a:pt x="59" y="1440"/>
                </a:cubicBezTo>
                <a:cubicBezTo>
                  <a:pt x="62" y="1448"/>
                  <a:pt x="62" y="1461"/>
                  <a:pt x="72" y="1465"/>
                </a:cubicBezTo>
                <a:cubicBezTo>
                  <a:pt x="77" y="1467"/>
                  <a:pt x="88" y="1468"/>
                  <a:pt x="88" y="1468"/>
                </a:cubicBezTo>
              </a:path>
            </a:pathLst>
          </a:custGeom>
          <a:noFill/>
          <a:ln w="254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15" name="Freeform 28"/>
          <p:cNvSpPr>
            <a:spLocks/>
          </p:cNvSpPr>
          <p:nvPr/>
        </p:nvSpPr>
        <p:spPr bwMode="auto">
          <a:xfrm>
            <a:off x="5907088" y="1917700"/>
            <a:ext cx="944562" cy="1851025"/>
          </a:xfrm>
          <a:custGeom>
            <a:avLst/>
            <a:gdLst>
              <a:gd name="T0" fmla="*/ 2147483647 w 11922"/>
              <a:gd name="T1" fmla="*/ 0 h 11898"/>
              <a:gd name="T2" fmla="*/ 2147483647 w 11922"/>
              <a:gd name="T3" fmla="*/ 2147483647 h 11898"/>
              <a:gd name="T4" fmla="*/ 2147483647 w 11922"/>
              <a:gd name="T5" fmla="*/ 2147483647 h 11898"/>
              <a:gd name="T6" fmla="*/ 2147483647 w 11922"/>
              <a:gd name="T7" fmla="*/ 2147483647 h 11898"/>
              <a:gd name="T8" fmla="*/ 2147483647 w 11922"/>
              <a:gd name="T9" fmla="*/ 2147483647 h 11898"/>
              <a:gd name="T10" fmla="*/ 2147483647 w 11922"/>
              <a:gd name="T11" fmla="*/ 2147483647 h 11898"/>
              <a:gd name="T12" fmla="*/ 2147483647 w 11922"/>
              <a:gd name="T13" fmla="*/ 2147483647 h 11898"/>
              <a:gd name="T14" fmla="*/ 2147483647 w 11922"/>
              <a:gd name="T15" fmla="*/ 2147483647 h 11898"/>
              <a:gd name="T16" fmla="*/ 2147483647 w 11922"/>
              <a:gd name="T17" fmla="*/ 2147483647 h 11898"/>
              <a:gd name="T18" fmla="*/ 2147483647 w 11922"/>
              <a:gd name="T19" fmla="*/ 2147483647 h 11898"/>
              <a:gd name="T20" fmla="*/ 2147483647 w 11922"/>
              <a:gd name="T21" fmla="*/ 2147483647 h 11898"/>
              <a:gd name="T22" fmla="*/ 2147483647 w 11922"/>
              <a:gd name="T23" fmla="*/ 2147483647 h 11898"/>
              <a:gd name="T24" fmla="*/ 2147483647 w 11922"/>
              <a:gd name="T25" fmla="*/ 2147483647 h 11898"/>
              <a:gd name="T26" fmla="*/ 2147483647 w 11922"/>
              <a:gd name="T27" fmla="*/ 2147483647 h 11898"/>
              <a:gd name="T28" fmla="*/ 2147483647 w 11922"/>
              <a:gd name="T29" fmla="*/ 2147483647 h 11898"/>
              <a:gd name="T30" fmla="*/ 2147483647 w 11922"/>
              <a:gd name="T31" fmla="*/ 2147483647 h 11898"/>
              <a:gd name="T32" fmla="*/ 2147483647 w 11922"/>
              <a:gd name="T33" fmla="*/ 2147483647 h 11898"/>
              <a:gd name="T34" fmla="*/ 2147483647 w 11922"/>
              <a:gd name="T35" fmla="*/ 2147483647 h 11898"/>
              <a:gd name="T36" fmla="*/ 2147483647 w 11922"/>
              <a:gd name="T37" fmla="*/ 2147483647 h 1189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1922"/>
              <a:gd name="T58" fmla="*/ 0 h 11898"/>
              <a:gd name="T59" fmla="*/ 11922 w 11922"/>
              <a:gd name="T60" fmla="*/ 11898 h 1189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1922" h="11898">
                <a:moveTo>
                  <a:pt x="11922" y="0"/>
                </a:moveTo>
                <a:cubicBezTo>
                  <a:pt x="10797" y="668"/>
                  <a:pt x="7623" y="2443"/>
                  <a:pt x="6519" y="3206"/>
                </a:cubicBezTo>
                <a:cubicBezTo>
                  <a:pt x="6265" y="3309"/>
                  <a:pt x="5554" y="4487"/>
                  <a:pt x="5300" y="4577"/>
                </a:cubicBezTo>
                <a:cubicBezTo>
                  <a:pt x="5196" y="4789"/>
                  <a:pt x="4850" y="4886"/>
                  <a:pt x="4642" y="5064"/>
                </a:cubicBezTo>
                <a:cubicBezTo>
                  <a:pt x="4319" y="5346"/>
                  <a:pt x="3938" y="5572"/>
                  <a:pt x="3568" y="5833"/>
                </a:cubicBezTo>
                <a:cubicBezTo>
                  <a:pt x="3372" y="5978"/>
                  <a:pt x="3210" y="6129"/>
                  <a:pt x="3014" y="6273"/>
                </a:cubicBezTo>
                <a:cubicBezTo>
                  <a:pt x="2910" y="6349"/>
                  <a:pt x="2760" y="6431"/>
                  <a:pt x="2679" y="6513"/>
                </a:cubicBezTo>
                <a:cubicBezTo>
                  <a:pt x="2506" y="6685"/>
                  <a:pt x="2436" y="6795"/>
                  <a:pt x="2194" y="6905"/>
                </a:cubicBezTo>
                <a:cubicBezTo>
                  <a:pt x="1801" y="7077"/>
                  <a:pt x="1570" y="7324"/>
                  <a:pt x="1236" y="7523"/>
                </a:cubicBezTo>
                <a:cubicBezTo>
                  <a:pt x="1109" y="7599"/>
                  <a:pt x="958" y="7667"/>
                  <a:pt x="831" y="7743"/>
                </a:cubicBezTo>
                <a:cubicBezTo>
                  <a:pt x="793" y="7766"/>
                  <a:pt x="754" y="7788"/>
                  <a:pt x="716" y="7811"/>
                </a:cubicBezTo>
                <a:cubicBezTo>
                  <a:pt x="612" y="7942"/>
                  <a:pt x="462" y="8107"/>
                  <a:pt x="312" y="8224"/>
                </a:cubicBezTo>
                <a:cubicBezTo>
                  <a:pt x="254" y="8327"/>
                  <a:pt x="150" y="8382"/>
                  <a:pt x="58" y="8471"/>
                </a:cubicBezTo>
                <a:cubicBezTo>
                  <a:pt x="0" y="9116"/>
                  <a:pt x="139" y="9741"/>
                  <a:pt x="242" y="10380"/>
                </a:cubicBezTo>
                <a:cubicBezTo>
                  <a:pt x="277" y="10572"/>
                  <a:pt x="139" y="10936"/>
                  <a:pt x="427" y="11039"/>
                </a:cubicBezTo>
                <a:cubicBezTo>
                  <a:pt x="612" y="11218"/>
                  <a:pt x="1028" y="11417"/>
                  <a:pt x="1316" y="11520"/>
                </a:cubicBezTo>
                <a:cubicBezTo>
                  <a:pt x="1443" y="11644"/>
                  <a:pt x="1432" y="11816"/>
                  <a:pt x="1686" y="11877"/>
                </a:cubicBezTo>
                <a:cubicBezTo>
                  <a:pt x="1882" y="11864"/>
                  <a:pt x="2113" y="11898"/>
                  <a:pt x="2275" y="11829"/>
                </a:cubicBezTo>
                <a:cubicBezTo>
                  <a:pt x="2425" y="11761"/>
                  <a:pt x="2286" y="11768"/>
                  <a:pt x="2379" y="11768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16" name="Freeform 29"/>
          <p:cNvSpPr>
            <a:spLocks/>
          </p:cNvSpPr>
          <p:nvPr/>
        </p:nvSpPr>
        <p:spPr bwMode="auto">
          <a:xfrm>
            <a:off x="5591175" y="3770313"/>
            <a:ext cx="508000" cy="1287462"/>
          </a:xfrm>
          <a:custGeom>
            <a:avLst/>
            <a:gdLst>
              <a:gd name="T0" fmla="*/ 2147483647 w 451"/>
              <a:gd name="T1" fmla="*/ 0 h 992"/>
              <a:gd name="T2" fmla="*/ 2147483647 w 451"/>
              <a:gd name="T3" fmla="*/ 2147483647 h 992"/>
              <a:gd name="T4" fmla="*/ 2147483647 w 451"/>
              <a:gd name="T5" fmla="*/ 2147483647 h 992"/>
              <a:gd name="T6" fmla="*/ 2147483647 w 451"/>
              <a:gd name="T7" fmla="*/ 2147483647 h 992"/>
              <a:gd name="T8" fmla="*/ 2147483647 w 451"/>
              <a:gd name="T9" fmla="*/ 2147483647 h 992"/>
              <a:gd name="T10" fmla="*/ 2147483647 w 451"/>
              <a:gd name="T11" fmla="*/ 2147483647 h 992"/>
              <a:gd name="T12" fmla="*/ 2147483647 w 451"/>
              <a:gd name="T13" fmla="*/ 2147483647 h 992"/>
              <a:gd name="T14" fmla="*/ 2147483647 w 451"/>
              <a:gd name="T15" fmla="*/ 2147483647 h 992"/>
              <a:gd name="T16" fmla="*/ 2147483647 w 451"/>
              <a:gd name="T17" fmla="*/ 2147483647 h 992"/>
              <a:gd name="T18" fmla="*/ 2147483647 w 451"/>
              <a:gd name="T19" fmla="*/ 2147483647 h 992"/>
              <a:gd name="T20" fmla="*/ 2147483647 w 451"/>
              <a:gd name="T21" fmla="*/ 2147483647 h 992"/>
              <a:gd name="T22" fmla="*/ 2147483647 w 451"/>
              <a:gd name="T23" fmla="*/ 2147483647 h 992"/>
              <a:gd name="T24" fmla="*/ 2147483647 w 451"/>
              <a:gd name="T25" fmla="*/ 2147483647 h 992"/>
              <a:gd name="T26" fmla="*/ 2147483647 w 451"/>
              <a:gd name="T27" fmla="*/ 2147483647 h 992"/>
              <a:gd name="T28" fmla="*/ 2147483647 w 451"/>
              <a:gd name="T29" fmla="*/ 2147483647 h 992"/>
              <a:gd name="T30" fmla="*/ 2147483647 w 451"/>
              <a:gd name="T31" fmla="*/ 2147483647 h 992"/>
              <a:gd name="T32" fmla="*/ 2147483647 w 451"/>
              <a:gd name="T33" fmla="*/ 2147483647 h 992"/>
              <a:gd name="T34" fmla="*/ 2147483647 w 451"/>
              <a:gd name="T35" fmla="*/ 2147483647 h 992"/>
              <a:gd name="T36" fmla="*/ 2147483647 w 451"/>
              <a:gd name="T37" fmla="*/ 2147483647 h 992"/>
              <a:gd name="T38" fmla="*/ 0 w 451"/>
              <a:gd name="T39" fmla="*/ 2147483647 h 9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1"/>
              <a:gd name="T61" fmla="*/ 0 h 992"/>
              <a:gd name="T62" fmla="*/ 451 w 451"/>
              <a:gd name="T63" fmla="*/ 992 h 9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1" h="992">
                <a:moveTo>
                  <a:pt x="451" y="0"/>
                </a:moveTo>
                <a:cubicBezTo>
                  <a:pt x="423" y="6"/>
                  <a:pt x="434" y="5"/>
                  <a:pt x="416" y="20"/>
                </a:cubicBezTo>
                <a:cubicBezTo>
                  <a:pt x="410" y="25"/>
                  <a:pt x="396" y="32"/>
                  <a:pt x="396" y="32"/>
                </a:cubicBezTo>
                <a:cubicBezTo>
                  <a:pt x="373" y="110"/>
                  <a:pt x="396" y="29"/>
                  <a:pt x="390" y="253"/>
                </a:cubicBezTo>
                <a:cubicBezTo>
                  <a:pt x="390" y="267"/>
                  <a:pt x="368" y="328"/>
                  <a:pt x="358" y="340"/>
                </a:cubicBezTo>
                <a:cubicBezTo>
                  <a:pt x="350" y="349"/>
                  <a:pt x="342" y="354"/>
                  <a:pt x="336" y="365"/>
                </a:cubicBezTo>
                <a:cubicBezTo>
                  <a:pt x="326" y="384"/>
                  <a:pt x="319" y="402"/>
                  <a:pt x="307" y="420"/>
                </a:cubicBezTo>
                <a:cubicBezTo>
                  <a:pt x="303" y="431"/>
                  <a:pt x="298" y="442"/>
                  <a:pt x="291" y="452"/>
                </a:cubicBezTo>
                <a:cubicBezTo>
                  <a:pt x="287" y="458"/>
                  <a:pt x="278" y="468"/>
                  <a:pt x="278" y="468"/>
                </a:cubicBezTo>
                <a:cubicBezTo>
                  <a:pt x="273" y="484"/>
                  <a:pt x="258" y="525"/>
                  <a:pt x="249" y="538"/>
                </a:cubicBezTo>
                <a:cubicBezTo>
                  <a:pt x="239" y="553"/>
                  <a:pt x="227" y="563"/>
                  <a:pt x="220" y="580"/>
                </a:cubicBezTo>
                <a:cubicBezTo>
                  <a:pt x="199" y="631"/>
                  <a:pt x="173" y="677"/>
                  <a:pt x="140" y="720"/>
                </a:cubicBezTo>
                <a:cubicBezTo>
                  <a:pt x="136" y="732"/>
                  <a:pt x="131" y="739"/>
                  <a:pt x="124" y="749"/>
                </a:cubicBezTo>
                <a:cubicBezTo>
                  <a:pt x="119" y="766"/>
                  <a:pt x="112" y="782"/>
                  <a:pt x="102" y="797"/>
                </a:cubicBezTo>
                <a:cubicBezTo>
                  <a:pt x="97" y="812"/>
                  <a:pt x="86" y="832"/>
                  <a:pt x="76" y="845"/>
                </a:cubicBezTo>
                <a:cubicBezTo>
                  <a:pt x="73" y="856"/>
                  <a:pt x="60" y="874"/>
                  <a:pt x="60" y="874"/>
                </a:cubicBezTo>
                <a:cubicBezTo>
                  <a:pt x="56" y="886"/>
                  <a:pt x="49" y="894"/>
                  <a:pt x="44" y="906"/>
                </a:cubicBezTo>
                <a:cubicBezTo>
                  <a:pt x="38" y="922"/>
                  <a:pt x="36" y="939"/>
                  <a:pt x="28" y="954"/>
                </a:cubicBezTo>
                <a:cubicBezTo>
                  <a:pt x="19" y="972"/>
                  <a:pt x="22" y="960"/>
                  <a:pt x="6" y="983"/>
                </a:cubicBezTo>
                <a:cubicBezTo>
                  <a:pt x="4" y="986"/>
                  <a:pt x="0" y="992"/>
                  <a:pt x="0" y="992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17" name="Freeform 30"/>
          <p:cNvSpPr>
            <a:spLocks/>
          </p:cNvSpPr>
          <p:nvPr/>
        </p:nvSpPr>
        <p:spPr bwMode="auto">
          <a:xfrm>
            <a:off x="6261100" y="3832225"/>
            <a:ext cx="374650" cy="1036638"/>
          </a:xfrm>
          <a:custGeom>
            <a:avLst/>
            <a:gdLst>
              <a:gd name="T0" fmla="*/ 2147483647 w 336"/>
              <a:gd name="T1" fmla="*/ 0 h 800"/>
              <a:gd name="T2" fmla="*/ 2147483647 w 336"/>
              <a:gd name="T3" fmla="*/ 2147483647 h 800"/>
              <a:gd name="T4" fmla="*/ 2147483647 w 336"/>
              <a:gd name="T5" fmla="*/ 2147483647 h 800"/>
              <a:gd name="T6" fmla="*/ 2147483647 w 336"/>
              <a:gd name="T7" fmla="*/ 2147483647 h 800"/>
              <a:gd name="T8" fmla="*/ 2147483647 w 336"/>
              <a:gd name="T9" fmla="*/ 2147483647 h 800"/>
              <a:gd name="T10" fmla="*/ 2147483647 w 336"/>
              <a:gd name="T11" fmla="*/ 2147483647 h 800"/>
              <a:gd name="T12" fmla="*/ 2147483647 w 336"/>
              <a:gd name="T13" fmla="*/ 2147483647 h 800"/>
              <a:gd name="T14" fmla="*/ 2147483647 w 336"/>
              <a:gd name="T15" fmla="*/ 2147483647 h 800"/>
              <a:gd name="T16" fmla="*/ 2147483647 w 336"/>
              <a:gd name="T17" fmla="*/ 2147483647 h 800"/>
              <a:gd name="T18" fmla="*/ 2147483647 w 336"/>
              <a:gd name="T19" fmla="*/ 2147483647 h 800"/>
              <a:gd name="T20" fmla="*/ 2147483647 w 336"/>
              <a:gd name="T21" fmla="*/ 2147483647 h 800"/>
              <a:gd name="T22" fmla="*/ 2147483647 w 336"/>
              <a:gd name="T23" fmla="*/ 2147483647 h 800"/>
              <a:gd name="T24" fmla="*/ 2147483647 w 336"/>
              <a:gd name="T25" fmla="*/ 2147483647 h 800"/>
              <a:gd name="T26" fmla="*/ 2147483647 w 336"/>
              <a:gd name="T27" fmla="*/ 2147483647 h 800"/>
              <a:gd name="T28" fmla="*/ 2147483647 w 336"/>
              <a:gd name="T29" fmla="*/ 2147483647 h 800"/>
              <a:gd name="T30" fmla="*/ 2147483647 w 336"/>
              <a:gd name="T31" fmla="*/ 2147483647 h 800"/>
              <a:gd name="T32" fmla="*/ 2147483647 w 336"/>
              <a:gd name="T33" fmla="*/ 2147483647 h 800"/>
              <a:gd name="T34" fmla="*/ 2147483647 w 336"/>
              <a:gd name="T35" fmla="*/ 2147483647 h 800"/>
              <a:gd name="T36" fmla="*/ 2147483647 w 336"/>
              <a:gd name="T37" fmla="*/ 2147483647 h 8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36"/>
              <a:gd name="T58" fmla="*/ 0 h 800"/>
              <a:gd name="T59" fmla="*/ 336 w 336"/>
              <a:gd name="T60" fmla="*/ 800 h 80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36" h="800">
                <a:moveTo>
                  <a:pt x="57" y="0"/>
                </a:moveTo>
                <a:cubicBezTo>
                  <a:pt x="50" y="8"/>
                  <a:pt x="42" y="15"/>
                  <a:pt x="35" y="23"/>
                </a:cubicBezTo>
                <a:cubicBezTo>
                  <a:pt x="29" y="42"/>
                  <a:pt x="43" y="54"/>
                  <a:pt x="48" y="71"/>
                </a:cubicBezTo>
                <a:cubicBezTo>
                  <a:pt x="44" y="90"/>
                  <a:pt x="43" y="91"/>
                  <a:pt x="25" y="96"/>
                </a:cubicBezTo>
                <a:cubicBezTo>
                  <a:pt x="18" y="104"/>
                  <a:pt x="13" y="112"/>
                  <a:pt x="6" y="119"/>
                </a:cubicBezTo>
                <a:cubicBezTo>
                  <a:pt x="8" y="188"/>
                  <a:pt x="0" y="279"/>
                  <a:pt x="54" y="333"/>
                </a:cubicBezTo>
                <a:cubicBezTo>
                  <a:pt x="55" y="336"/>
                  <a:pt x="55" y="340"/>
                  <a:pt x="57" y="343"/>
                </a:cubicBezTo>
                <a:cubicBezTo>
                  <a:pt x="59" y="346"/>
                  <a:pt x="63" y="346"/>
                  <a:pt x="64" y="349"/>
                </a:cubicBezTo>
                <a:cubicBezTo>
                  <a:pt x="67" y="355"/>
                  <a:pt x="66" y="363"/>
                  <a:pt x="70" y="368"/>
                </a:cubicBezTo>
                <a:cubicBezTo>
                  <a:pt x="72" y="371"/>
                  <a:pt x="75" y="375"/>
                  <a:pt x="77" y="378"/>
                </a:cubicBezTo>
                <a:cubicBezTo>
                  <a:pt x="85" y="405"/>
                  <a:pt x="99" y="429"/>
                  <a:pt x="109" y="455"/>
                </a:cubicBezTo>
                <a:cubicBezTo>
                  <a:pt x="111" y="479"/>
                  <a:pt x="110" y="514"/>
                  <a:pt x="128" y="532"/>
                </a:cubicBezTo>
                <a:cubicBezTo>
                  <a:pt x="132" y="545"/>
                  <a:pt x="133" y="561"/>
                  <a:pt x="144" y="570"/>
                </a:cubicBezTo>
                <a:cubicBezTo>
                  <a:pt x="146" y="580"/>
                  <a:pt x="159" y="604"/>
                  <a:pt x="166" y="612"/>
                </a:cubicBezTo>
                <a:cubicBezTo>
                  <a:pt x="169" y="622"/>
                  <a:pt x="182" y="640"/>
                  <a:pt x="182" y="640"/>
                </a:cubicBezTo>
                <a:cubicBezTo>
                  <a:pt x="186" y="654"/>
                  <a:pt x="198" y="665"/>
                  <a:pt x="205" y="679"/>
                </a:cubicBezTo>
                <a:cubicBezTo>
                  <a:pt x="213" y="696"/>
                  <a:pt x="217" y="723"/>
                  <a:pt x="233" y="733"/>
                </a:cubicBezTo>
                <a:cubicBezTo>
                  <a:pt x="246" y="766"/>
                  <a:pt x="278" y="778"/>
                  <a:pt x="310" y="784"/>
                </a:cubicBezTo>
                <a:cubicBezTo>
                  <a:pt x="331" y="798"/>
                  <a:pt x="322" y="794"/>
                  <a:pt x="336" y="800"/>
                </a:cubicBezTo>
              </a:path>
            </a:pathLst>
          </a:custGeom>
          <a:noFill/>
          <a:ln w="254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18" name="Freeform 31"/>
          <p:cNvSpPr>
            <a:spLocks/>
          </p:cNvSpPr>
          <p:nvPr/>
        </p:nvSpPr>
        <p:spPr bwMode="auto">
          <a:xfrm>
            <a:off x="5683250" y="4911725"/>
            <a:ext cx="966788" cy="754063"/>
          </a:xfrm>
          <a:custGeom>
            <a:avLst/>
            <a:gdLst>
              <a:gd name="T0" fmla="*/ 2147483647 w 861"/>
              <a:gd name="T1" fmla="*/ 0 h 582"/>
              <a:gd name="T2" fmla="*/ 2147483647 w 861"/>
              <a:gd name="T3" fmla="*/ 2147483647 h 582"/>
              <a:gd name="T4" fmla="*/ 2147483647 w 861"/>
              <a:gd name="T5" fmla="*/ 2147483647 h 582"/>
              <a:gd name="T6" fmla="*/ 2147483647 w 861"/>
              <a:gd name="T7" fmla="*/ 2147483647 h 582"/>
              <a:gd name="T8" fmla="*/ 2147483647 w 861"/>
              <a:gd name="T9" fmla="*/ 2147483647 h 582"/>
              <a:gd name="T10" fmla="*/ 2147483647 w 861"/>
              <a:gd name="T11" fmla="*/ 2147483647 h 582"/>
              <a:gd name="T12" fmla="*/ 2147483647 w 861"/>
              <a:gd name="T13" fmla="*/ 2147483647 h 582"/>
              <a:gd name="T14" fmla="*/ 2147483647 w 861"/>
              <a:gd name="T15" fmla="*/ 2147483647 h 582"/>
              <a:gd name="T16" fmla="*/ 2147483647 w 861"/>
              <a:gd name="T17" fmla="*/ 2147483647 h 582"/>
              <a:gd name="T18" fmla="*/ 2147483647 w 861"/>
              <a:gd name="T19" fmla="*/ 2147483647 h 582"/>
              <a:gd name="T20" fmla="*/ 2147483647 w 861"/>
              <a:gd name="T21" fmla="*/ 2147483647 h 582"/>
              <a:gd name="T22" fmla="*/ 2147483647 w 861"/>
              <a:gd name="T23" fmla="*/ 2147483647 h 582"/>
              <a:gd name="T24" fmla="*/ 2147483647 w 861"/>
              <a:gd name="T25" fmla="*/ 2147483647 h 582"/>
              <a:gd name="T26" fmla="*/ 2147483647 w 861"/>
              <a:gd name="T27" fmla="*/ 2147483647 h 582"/>
              <a:gd name="T28" fmla="*/ 2147483647 w 861"/>
              <a:gd name="T29" fmla="*/ 2147483647 h 582"/>
              <a:gd name="T30" fmla="*/ 2147483647 w 861"/>
              <a:gd name="T31" fmla="*/ 2147483647 h 582"/>
              <a:gd name="T32" fmla="*/ 2147483647 w 861"/>
              <a:gd name="T33" fmla="*/ 2147483647 h 582"/>
              <a:gd name="T34" fmla="*/ 2147483647 w 861"/>
              <a:gd name="T35" fmla="*/ 2147483647 h 582"/>
              <a:gd name="T36" fmla="*/ 0 w 861"/>
              <a:gd name="T37" fmla="*/ 2147483647 h 5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61"/>
              <a:gd name="T58" fmla="*/ 0 h 582"/>
              <a:gd name="T59" fmla="*/ 861 w 861"/>
              <a:gd name="T60" fmla="*/ 582 h 58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61" h="582">
                <a:moveTo>
                  <a:pt x="861" y="0"/>
                </a:moveTo>
                <a:cubicBezTo>
                  <a:pt x="857" y="18"/>
                  <a:pt x="854" y="18"/>
                  <a:pt x="841" y="29"/>
                </a:cubicBezTo>
                <a:cubicBezTo>
                  <a:pt x="837" y="42"/>
                  <a:pt x="833" y="47"/>
                  <a:pt x="822" y="55"/>
                </a:cubicBezTo>
                <a:cubicBezTo>
                  <a:pt x="803" y="84"/>
                  <a:pt x="766" y="108"/>
                  <a:pt x="733" y="119"/>
                </a:cubicBezTo>
                <a:cubicBezTo>
                  <a:pt x="711" y="137"/>
                  <a:pt x="723" y="128"/>
                  <a:pt x="697" y="144"/>
                </a:cubicBezTo>
                <a:cubicBezTo>
                  <a:pt x="693" y="146"/>
                  <a:pt x="687" y="157"/>
                  <a:pt x="685" y="160"/>
                </a:cubicBezTo>
                <a:cubicBezTo>
                  <a:pt x="672" y="176"/>
                  <a:pt x="657" y="197"/>
                  <a:pt x="640" y="208"/>
                </a:cubicBezTo>
                <a:cubicBezTo>
                  <a:pt x="632" y="234"/>
                  <a:pt x="601" y="251"/>
                  <a:pt x="585" y="272"/>
                </a:cubicBezTo>
                <a:cubicBezTo>
                  <a:pt x="582" y="283"/>
                  <a:pt x="578" y="290"/>
                  <a:pt x="569" y="298"/>
                </a:cubicBezTo>
                <a:cubicBezTo>
                  <a:pt x="565" y="311"/>
                  <a:pt x="561" y="316"/>
                  <a:pt x="550" y="324"/>
                </a:cubicBezTo>
                <a:cubicBezTo>
                  <a:pt x="540" y="339"/>
                  <a:pt x="522" y="347"/>
                  <a:pt x="505" y="352"/>
                </a:cubicBezTo>
                <a:cubicBezTo>
                  <a:pt x="493" y="361"/>
                  <a:pt x="478" y="370"/>
                  <a:pt x="464" y="375"/>
                </a:cubicBezTo>
                <a:cubicBezTo>
                  <a:pt x="437" y="398"/>
                  <a:pt x="395" y="385"/>
                  <a:pt x="365" y="404"/>
                </a:cubicBezTo>
                <a:cubicBezTo>
                  <a:pt x="324" y="430"/>
                  <a:pt x="293" y="466"/>
                  <a:pt x="253" y="493"/>
                </a:cubicBezTo>
                <a:cubicBezTo>
                  <a:pt x="242" y="508"/>
                  <a:pt x="226" y="521"/>
                  <a:pt x="211" y="532"/>
                </a:cubicBezTo>
                <a:cubicBezTo>
                  <a:pt x="201" y="547"/>
                  <a:pt x="190" y="561"/>
                  <a:pt x="173" y="567"/>
                </a:cubicBezTo>
                <a:cubicBezTo>
                  <a:pt x="165" y="574"/>
                  <a:pt x="157" y="576"/>
                  <a:pt x="147" y="580"/>
                </a:cubicBezTo>
                <a:cubicBezTo>
                  <a:pt x="92" y="577"/>
                  <a:pt x="82" y="582"/>
                  <a:pt x="45" y="570"/>
                </a:cubicBezTo>
                <a:cubicBezTo>
                  <a:pt x="30" y="557"/>
                  <a:pt x="10" y="558"/>
                  <a:pt x="0" y="538"/>
                </a:cubicBezTo>
              </a:path>
            </a:pathLst>
          </a:custGeom>
          <a:noFill/>
          <a:ln w="254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19" name="Freeform 32"/>
          <p:cNvSpPr>
            <a:spLocks/>
          </p:cNvSpPr>
          <p:nvPr/>
        </p:nvSpPr>
        <p:spPr bwMode="auto">
          <a:xfrm>
            <a:off x="3665538" y="4384675"/>
            <a:ext cx="1905000" cy="695325"/>
          </a:xfrm>
          <a:custGeom>
            <a:avLst/>
            <a:gdLst>
              <a:gd name="T0" fmla="*/ 2147483647 w 1217"/>
              <a:gd name="T1" fmla="*/ 2147483647 h 435"/>
              <a:gd name="T2" fmla="*/ 2147483647 w 1217"/>
              <a:gd name="T3" fmla="*/ 2147483647 h 435"/>
              <a:gd name="T4" fmla="*/ 2147483647 w 1217"/>
              <a:gd name="T5" fmla="*/ 2147483647 h 435"/>
              <a:gd name="T6" fmla="*/ 2147483647 w 1217"/>
              <a:gd name="T7" fmla="*/ 2147483647 h 435"/>
              <a:gd name="T8" fmla="*/ 2147483647 w 1217"/>
              <a:gd name="T9" fmla="*/ 2147483647 h 435"/>
              <a:gd name="T10" fmla="*/ 2147483647 w 1217"/>
              <a:gd name="T11" fmla="*/ 2147483647 h 435"/>
              <a:gd name="T12" fmla="*/ 2147483647 w 1217"/>
              <a:gd name="T13" fmla="*/ 2147483647 h 435"/>
              <a:gd name="T14" fmla="*/ 2147483647 w 1217"/>
              <a:gd name="T15" fmla="*/ 2147483647 h 435"/>
              <a:gd name="T16" fmla="*/ 2147483647 w 1217"/>
              <a:gd name="T17" fmla="*/ 2147483647 h 435"/>
              <a:gd name="T18" fmla="*/ 2147483647 w 1217"/>
              <a:gd name="T19" fmla="*/ 2147483647 h 435"/>
              <a:gd name="T20" fmla="*/ 2147483647 w 1217"/>
              <a:gd name="T21" fmla="*/ 2147483647 h 435"/>
              <a:gd name="T22" fmla="*/ 2147483647 w 1217"/>
              <a:gd name="T23" fmla="*/ 2147483647 h 435"/>
              <a:gd name="T24" fmla="*/ 2147483647 w 1217"/>
              <a:gd name="T25" fmla="*/ 2147483647 h 435"/>
              <a:gd name="T26" fmla="*/ 2147483647 w 1217"/>
              <a:gd name="T27" fmla="*/ 2147483647 h 435"/>
              <a:gd name="T28" fmla="*/ 2147483647 w 1217"/>
              <a:gd name="T29" fmla="*/ 2147483647 h 435"/>
              <a:gd name="T30" fmla="*/ 2147483647 w 1217"/>
              <a:gd name="T31" fmla="*/ 2147483647 h 435"/>
              <a:gd name="T32" fmla="*/ 2147483647 w 1217"/>
              <a:gd name="T33" fmla="*/ 2147483647 h 435"/>
              <a:gd name="T34" fmla="*/ 2147483647 w 1217"/>
              <a:gd name="T35" fmla="*/ 2147483647 h 435"/>
              <a:gd name="T36" fmla="*/ 2147483647 w 1217"/>
              <a:gd name="T37" fmla="*/ 2147483647 h 435"/>
              <a:gd name="T38" fmla="*/ 2147483647 w 1217"/>
              <a:gd name="T39" fmla="*/ 2147483647 h 435"/>
              <a:gd name="T40" fmla="*/ 2147483647 w 1217"/>
              <a:gd name="T41" fmla="*/ 2147483647 h 435"/>
              <a:gd name="T42" fmla="*/ 0 w 1217"/>
              <a:gd name="T43" fmla="*/ 0 h 43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217"/>
              <a:gd name="T67" fmla="*/ 0 h 435"/>
              <a:gd name="T68" fmla="*/ 1217 w 1217"/>
              <a:gd name="T69" fmla="*/ 435 h 43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217" h="435">
                <a:moveTo>
                  <a:pt x="1217" y="407"/>
                </a:moveTo>
                <a:cubicBezTo>
                  <a:pt x="1217" y="431"/>
                  <a:pt x="1194" y="427"/>
                  <a:pt x="1185" y="431"/>
                </a:cubicBezTo>
                <a:cubicBezTo>
                  <a:pt x="1176" y="435"/>
                  <a:pt x="1175" y="433"/>
                  <a:pt x="1165" y="431"/>
                </a:cubicBezTo>
                <a:cubicBezTo>
                  <a:pt x="1156" y="421"/>
                  <a:pt x="1135" y="421"/>
                  <a:pt x="1123" y="417"/>
                </a:cubicBezTo>
                <a:cubicBezTo>
                  <a:pt x="1107" y="405"/>
                  <a:pt x="1088" y="385"/>
                  <a:pt x="1070" y="378"/>
                </a:cubicBezTo>
                <a:cubicBezTo>
                  <a:pt x="1038" y="349"/>
                  <a:pt x="985" y="353"/>
                  <a:pt x="946" y="350"/>
                </a:cubicBezTo>
                <a:cubicBezTo>
                  <a:pt x="926" y="347"/>
                  <a:pt x="907" y="340"/>
                  <a:pt x="887" y="337"/>
                </a:cubicBezTo>
                <a:cubicBezTo>
                  <a:pt x="873" y="336"/>
                  <a:pt x="845" y="332"/>
                  <a:pt x="845" y="332"/>
                </a:cubicBezTo>
                <a:cubicBezTo>
                  <a:pt x="820" y="326"/>
                  <a:pt x="795" y="322"/>
                  <a:pt x="770" y="319"/>
                </a:cubicBezTo>
                <a:cubicBezTo>
                  <a:pt x="720" y="294"/>
                  <a:pt x="661" y="312"/>
                  <a:pt x="607" y="311"/>
                </a:cubicBezTo>
                <a:cubicBezTo>
                  <a:pt x="543" y="305"/>
                  <a:pt x="479" y="310"/>
                  <a:pt x="415" y="314"/>
                </a:cubicBezTo>
                <a:cubicBezTo>
                  <a:pt x="351" y="321"/>
                  <a:pt x="370" y="319"/>
                  <a:pt x="259" y="316"/>
                </a:cubicBezTo>
                <a:cubicBezTo>
                  <a:pt x="248" y="312"/>
                  <a:pt x="243" y="303"/>
                  <a:pt x="236" y="293"/>
                </a:cubicBezTo>
                <a:cubicBezTo>
                  <a:pt x="233" y="289"/>
                  <a:pt x="225" y="280"/>
                  <a:pt x="225" y="280"/>
                </a:cubicBezTo>
                <a:cubicBezTo>
                  <a:pt x="221" y="267"/>
                  <a:pt x="206" y="254"/>
                  <a:pt x="197" y="244"/>
                </a:cubicBezTo>
                <a:cubicBezTo>
                  <a:pt x="188" y="233"/>
                  <a:pt x="178" y="222"/>
                  <a:pt x="168" y="212"/>
                </a:cubicBezTo>
                <a:cubicBezTo>
                  <a:pt x="145" y="192"/>
                  <a:pt x="115" y="181"/>
                  <a:pt x="99" y="153"/>
                </a:cubicBezTo>
                <a:cubicBezTo>
                  <a:pt x="93" y="130"/>
                  <a:pt x="92" y="118"/>
                  <a:pt x="74" y="104"/>
                </a:cubicBezTo>
                <a:cubicBezTo>
                  <a:pt x="67" y="93"/>
                  <a:pt x="60" y="83"/>
                  <a:pt x="51" y="75"/>
                </a:cubicBezTo>
                <a:cubicBezTo>
                  <a:pt x="46" y="61"/>
                  <a:pt x="31" y="53"/>
                  <a:pt x="23" y="41"/>
                </a:cubicBezTo>
                <a:cubicBezTo>
                  <a:pt x="19" y="36"/>
                  <a:pt x="14" y="26"/>
                  <a:pt x="14" y="26"/>
                </a:cubicBezTo>
                <a:cubicBezTo>
                  <a:pt x="11" y="17"/>
                  <a:pt x="8" y="4"/>
                  <a:pt x="0" y="0"/>
                </a:cubicBezTo>
              </a:path>
            </a:pathLst>
          </a:custGeom>
          <a:noFill/>
          <a:ln w="254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20" name="Freeform 33"/>
          <p:cNvSpPr>
            <a:spLocks/>
          </p:cNvSpPr>
          <p:nvPr/>
        </p:nvSpPr>
        <p:spPr bwMode="auto">
          <a:xfrm>
            <a:off x="5597525" y="5067300"/>
            <a:ext cx="101600" cy="501650"/>
          </a:xfrm>
          <a:custGeom>
            <a:avLst/>
            <a:gdLst>
              <a:gd name="T0" fmla="*/ 0 w 91"/>
              <a:gd name="T1" fmla="*/ 0 h 387"/>
              <a:gd name="T2" fmla="*/ 2147483647 w 91"/>
              <a:gd name="T3" fmla="*/ 2147483647 h 387"/>
              <a:gd name="T4" fmla="*/ 2147483647 w 91"/>
              <a:gd name="T5" fmla="*/ 2147483647 h 387"/>
              <a:gd name="T6" fmla="*/ 2147483647 w 91"/>
              <a:gd name="T7" fmla="*/ 2147483647 h 387"/>
              <a:gd name="T8" fmla="*/ 2147483647 w 91"/>
              <a:gd name="T9" fmla="*/ 2147483647 h 387"/>
              <a:gd name="T10" fmla="*/ 2147483647 w 91"/>
              <a:gd name="T11" fmla="*/ 2147483647 h 3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1"/>
              <a:gd name="T19" fmla="*/ 0 h 387"/>
              <a:gd name="T20" fmla="*/ 91 w 91"/>
              <a:gd name="T21" fmla="*/ 387 h 38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1" h="387">
                <a:moveTo>
                  <a:pt x="0" y="0"/>
                </a:moveTo>
                <a:cubicBezTo>
                  <a:pt x="14" y="31"/>
                  <a:pt x="12" y="79"/>
                  <a:pt x="36" y="106"/>
                </a:cubicBezTo>
                <a:cubicBezTo>
                  <a:pt x="50" y="151"/>
                  <a:pt x="70" y="194"/>
                  <a:pt x="81" y="240"/>
                </a:cubicBezTo>
                <a:cubicBezTo>
                  <a:pt x="85" y="258"/>
                  <a:pt x="87" y="276"/>
                  <a:pt x="91" y="294"/>
                </a:cubicBezTo>
                <a:cubicBezTo>
                  <a:pt x="90" y="311"/>
                  <a:pt x="89" y="329"/>
                  <a:pt x="87" y="346"/>
                </a:cubicBezTo>
                <a:cubicBezTo>
                  <a:pt x="85" y="360"/>
                  <a:pt x="71" y="372"/>
                  <a:pt x="71" y="387"/>
                </a:cubicBezTo>
              </a:path>
            </a:pathLst>
          </a:custGeom>
          <a:noFill/>
          <a:ln w="254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21" name="Freeform 34"/>
          <p:cNvSpPr>
            <a:spLocks/>
          </p:cNvSpPr>
          <p:nvPr/>
        </p:nvSpPr>
        <p:spPr bwMode="auto">
          <a:xfrm>
            <a:off x="2005013" y="3384550"/>
            <a:ext cx="1639887" cy="965200"/>
          </a:xfrm>
          <a:custGeom>
            <a:avLst/>
            <a:gdLst>
              <a:gd name="T0" fmla="*/ 0 w 1462"/>
              <a:gd name="T1" fmla="*/ 0 h 745"/>
              <a:gd name="T2" fmla="*/ 2147483647 w 1462"/>
              <a:gd name="T3" fmla="*/ 2147483647 h 745"/>
              <a:gd name="T4" fmla="*/ 2147483647 w 1462"/>
              <a:gd name="T5" fmla="*/ 2147483647 h 745"/>
              <a:gd name="T6" fmla="*/ 2147483647 w 1462"/>
              <a:gd name="T7" fmla="*/ 2147483647 h 745"/>
              <a:gd name="T8" fmla="*/ 2147483647 w 1462"/>
              <a:gd name="T9" fmla="*/ 2147483647 h 745"/>
              <a:gd name="T10" fmla="*/ 2147483647 w 1462"/>
              <a:gd name="T11" fmla="*/ 2147483647 h 745"/>
              <a:gd name="T12" fmla="*/ 2147483647 w 1462"/>
              <a:gd name="T13" fmla="*/ 2147483647 h 745"/>
              <a:gd name="T14" fmla="*/ 2147483647 w 1462"/>
              <a:gd name="T15" fmla="*/ 2147483647 h 745"/>
              <a:gd name="T16" fmla="*/ 2147483647 w 1462"/>
              <a:gd name="T17" fmla="*/ 2147483647 h 745"/>
              <a:gd name="T18" fmla="*/ 2147483647 w 1462"/>
              <a:gd name="T19" fmla="*/ 2147483647 h 745"/>
              <a:gd name="T20" fmla="*/ 2147483647 w 1462"/>
              <a:gd name="T21" fmla="*/ 2147483647 h 745"/>
              <a:gd name="T22" fmla="*/ 2147483647 w 1462"/>
              <a:gd name="T23" fmla="*/ 2147483647 h 745"/>
              <a:gd name="T24" fmla="*/ 2147483647 w 1462"/>
              <a:gd name="T25" fmla="*/ 2147483647 h 745"/>
              <a:gd name="T26" fmla="*/ 2147483647 w 1462"/>
              <a:gd name="T27" fmla="*/ 2147483647 h 745"/>
              <a:gd name="T28" fmla="*/ 2147483647 w 1462"/>
              <a:gd name="T29" fmla="*/ 2147483647 h 745"/>
              <a:gd name="T30" fmla="*/ 2147483647 w 1462"/>
              <a:gd name="T31" fmla="*/ 2147483647 h 745"/>
              <a:gd name="T32" fmla="*/ 2147483647 w 1462"/>
              <a:gd name="T33" fmla="*/ 2147483647 h 745"/>
              <a:gd name="T34" fmla="*/ 2147483647 w 1462"/>
              <a:gd name="T35" fmla="*/ 2147483647 h 745"/>
              <a:gd name="T36" fmla="*/ 2147483647 w 1462"/>
              <a:gd name="T37" fmla="*/ 2147483647 h 745"/>
              <a:gd name="T38" fmla="*/ 2147483647 w 1462"/>
              <a:gd name="T39" fmla="*/ 2147483647 h 745"/>
              <a:gd name="T40" fmla="*/ 2147483647 w 1462"/>
              <a:gd name="T41" fmla="*/ 2147483647 h 745"/>
              <a:gd name="T42" fmla="*/ 2147483647 w 1462"/>
              <a:gd name="T43" fmla="*/ 2147483647 h 745"/>
              <a:gd name="T44" fmla="*/ 2147483647 w 1462"/>
              <a:gd name="T45" fmla="*/ 2147483647 h 745"/>
              <a:gd name="T46" fmla="*/ 2147483647 w 1462"/>
              <a:gd name="T47" fmla="*/ 2147483647 h 745"/>
              <a:gd name="T48" fmla="*/ 2147483647 w 1462"/>
              <a:gd name="T49" fmla="*/ 2147483647 h 745"/>
              <a:gd name="T50" fmla="*/ 2147483647 w 1462"/>
              <a:gd name="T51" fmla="*/ 2147483647 h 745"/>
              <a:gd name="T52" fmla="*/ 2147483647 w 1462"/>
              <a:gd name="T53" fmla="*/ 2147483647 h 745"/>
              <a:gd name="T54" fmla="*/ 2147483647 w 1462"/>
              <a:gd name="T55" fmla="*/ 2147483647 h 745"/>
              <a:gd name="T56" fmla="*/ 2147483647 w 1462"/>
              <a:gd name="T57" fmla="*/ 2147483647 h 745"/>
              <a:gd name="T58" fmla="*/ 2147483647 w 1462"/>
              <a:gd name="T59" fmla="*/ 2147483647 h 745"/>
              <a:gd name="T60" fmla="*/ 2147483647 w 1462"/>
              <a:gd name="T61" fmla="*/ 2147483647 h 74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462"/>
              <a:gd name="T94" fmla="*/ 0 h 745"/>
              <a:gd name="T95" fmla="*/ 1462 w 1462"/>
              <a:gd name="T96" fmla="*/ 745 h 74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462" h="745">
                <a:moveTo>
                  <a:pt x="0" y="0"/>
                </a:moveTo>
                <a:cubicBezTo>
                  <a:pt x="24" y="8"/>
                  <a:pt x="12" y="5"/>
                  <a:pt x="35" y="9"/>
                </a:cubicBezTo>
                <a:cubicBezTo>
                  <a:pt x="48" y="14"/>
                  <a:pt x="51" y="24"/>
                  <a:pt x="61" y="32"/>
                </a:cubicBezTo>
                <a:cubicBezTo>
                  <a:pt x="78" y="46"/>
                  <a:pt x="100" y="63"/>
                  <a:pt x="121" y="70"/>
                </a:cubicBezTo>
                <a:cubicBezTo>
                  <a:pt x="136" y="81"/>
                  <a:pt x="158" y="94"/>
                  <a:pt x="176" y="99"/>
                </a:cubicBezTo>
                <a:cubicBezTo>
                  <a:pt x="199" y="115"/>
                  <a:pt x="188" y="109"/>
                  <a:pt x="208" y="118"/>
                </a:cubicBezTo>
                <a:cubicBezTo>
                  <a:pt x="218" y="130"/>
                  <a:pt x="231" y="132"/>
                  <a:pt x="246" y="137"/>
                </a:cubicBezTo>
                <a:cubicBezTo>
                  <a:pt x="258" y="146"/>
                  <a:pt x="264" y="148"/>
                  <a:pt x="278" y="153"/>
                </a:cubicBezTo>
                <a:cubicBezTo>
                  <a:pt x="296" y="165"/>
                  <a:pt x="318" y="176"/>
                  <a:pt x="339" y="179"/>
                </a:cubicBezTo>
                <a:cubicBezTo>
                  <a:pt x="349" y="185"/>
                  <a:pt x="358" y="194"/>
                  <a:pt x="368" y="198"/>
                </a:cubicBezTo>
                <a:cubicBezTo>
                  <a:pt x="375" y="201"/>
                  <a:pt x="390" y="205"/>
                  <a:pt x="390" y="205"/>
                </a:cubicBezTo>
                <a:cubicBezTo>
                  <a:pt x="403" y="216"/>
                  <a:pt x="421" y="215"/>
                  <a:pt x="438" y="230"/>
                </a:cubicBezTo>
                <a:cubicBezTo>
                  <a:pt x="458" y="248"/>
                  <a:pt x="472" y="270"/>
                  <a:pt x="499" y="278"/>
                </a:cubicBezTo>
                <a:cubicBezTo>
                  <a:pt x="521" y="293"/>
                  <a:pt x="525" y="296"/>
                  <a:pt x="550" y="301"/>
                </a:cubicBezTo>
                <a:cubicBezTo>
                  <a:pt x="572" y="320"/>
                  <a:pt x="608" y="315"/>
                  <a:pt x="633" y="317"/>
                </a:cubicBezTo>
                <a:cubicBezTo>
                  <a:pt x="645" y="321"/>
                  <a:pt x="649" y="328"/>
                  <a:pt x="659" y="333"/>
                </a:cubicBezTo>
                <a:cubicBezTo>
                  <a:pt x="666" y="337"/>
                  <a:pt x="674" y="337"/>
                  <a:pt x="681" y="339"/>
                </a:cubicBezTo>
                <a:cubicBezTo>
                  <a:pt x="695" y="351"/>
                  <a:pt x="711" y="352"/>
                  <a:pt x="729" y="355"/>
                </a:cubicBezTo>
                <a:cubicBezTo>
                  <a:pt x="748" y="367"/>
                  <a:pt x="761" y="371"/>
                  <a:pt x="784" y="374"/>
                </a:cubicBezTo>
                <a:cubicBezTo>
                  <a:pt x="816" y="385"/>
                  <a:pt x="847" y="403"/>
                  <a:pt x="880" y="413"/>
                </a:cubicBezTo>
                <a:cubicBezTo>
                  <a:pt x="904" y="428"/>
                  <a:pt x="951" y="463"/>
                  <a:pt x="976" y="470"/>
                </a:cubicBezTo>
                <a:cubicBezTo>
                  <a:pt x="1017" y="502"/>
                  <a:pt x="1071" y="519"/>
                  <a:pt x="1120" y="534"/>
                </a:cubicBezTo>
                <a:cubicBezTo>
                  <a:pt x="1131" y="547"/>
                  <a:pt x="1150" y="554"/>
                  <a:pt x="1165" y="563"/>
                </a:cubicBezTo>
                <a:cubicBezTo>
                  <a:pt x="1178" y="571"/>
                  <a:pt x="1185" y="581"/>
                  <a:pt x="1200" y="585"/>
                </a:cubicBezTo>
                <a:cubicBezTo>
                  <a:pt x="1220" y="601"/>
                  <a:pt x="1248" y="606"/>
                  <a:pt x="1273" y="614"/>
                </a:cubicBezTo>
                <a:cubicBezTo>
                  <a:pt x="1282" y="623"/>
                  <a:pt x="1296" y="629"/>
                  <a:pt x="1309" y="633"/>
                </a:cubicBezTo>
                <a:cubicBezTo>
                  <a:pt x="1316" y="642"/>
                  <a:pt x="1331" y="654"/>
                  <a:pt x="1341" y="659"/>
                </a:cubicBezTo>
                <a:cubicBezTo>
                  <a:pt x="1347" y="662"/>
                  <a:pt x="1360" y="665"/>
                  <a:pt x="1360" y="665"/>
                </a:cubicBezTo>
                <a:cubicBezTo>
                  <a:pt x="1370" y="672"/>
                  <a:pt x="1379" y="674"/>
                  <a:pt x="1389" y="681"/>
                </a:cubicBezTo>
                <a:cubicBezTo>
                  <a:pt x="1411" y="696"/>
                  <a:pt x="1433" y="712"/>
                  <a:pt x="1453" y="729"/>
                </a:cubicBezTo>
                <a:cubicBezTo>
                  <a:pt x="1457" y="742"/>
                  <a:pt x="1454" y="737"/>
                  <a:pt x="1462" y="745"/>
                </a:cubicBezTo>
              </a:path>
            </a:pathLst>
          </a:custGeom>
          <a:noFill/>
          <a:ln w="254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22" name="Freeform 35"/>
          <p:cNvSpPr>
            <a:spLocks/>
          </p:cNvSpPr>
          <p:nvPr/>
        </p:nvSpPr>
        <p:spPr bwMode="auto">
          <a:xfrm>
            <a:off x="6829425" y="1689100"/>
            <a:ext cx="1219200" cy="276225"/>
          </a:xfrm>
          <a:custGeom>
            <a:avLst/>
            <a:gdLst>
              <a:gd name="T0" fmla="*/ 2147483647 w 707"/>
              <a:gd name="T1" fmla="*/ 0 h 157"/>
              <a:gd name="T2" fmla="*/ 2147483647 w 707"/>
              <a:gd name="T3" fmla="*/ 2147483647 h 157"/>
              <a:gd name="T4" fmla="*/ 2147483647 w 707"/>
              <a:gd name="T5" fmla="*/ 2147483647 h 157"/>
              <a:gd name="T6" fmla="*/ 2147483647 w 707"/>
              <a:gd name="T7" fmla="*/ 2147483647 h 157"/>
              <a:gd name="T8" fmla="*/ 2147483647 w 707"/>
              <a:gd name="T9" fmla="*/ 2147483647 h 157"/>
              <a:gd name="T10" fmla="*/ 2147483647 w 707"/>
              <a:gd name="T11" fmla="*/ 2147483647 h 157"/>
              <a:gd name="T12" fmla="*/ 2147483647 w 707"/>
              <a:gd name="T13" fmla="*/ 2147483647 h 157"/>
              <a:gd name="T14" fmla="*/ 0 w 707"/>
              <a:gd name="T15" fmla="*/ 2147483647 h 1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07"/>
              <a:gd name="T25" fmla="*/ 0 h 157"/>
              <a:gd name="T26" fmla="*/ 707 w 707"/>
              <a:gd name="T27" fmla="*/ 157 h 15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07" h="157">
                <a:moveTo>
                  <a:pt x="707" y="0"/>
                </a:moveTo>
                <a:cubicBezTo>
                  <a:pt x="696" y="3"/>
                  <a:pt x="450" y="50"/>
                  <a:pt x="440" y="45"/>
                </a:cubicBezTo>
                <a:cubicBezTo>
                  <a:pt x="425" y="48"/>
                  <a:pt x="328" y="33"/>
                  <a:pt x="317" y="43"/>
                </a:cubicBezTo>
                <a:cubicBezTo>
                  <a:pt x="310" y="58"/>
                  <a:pt x="203" y="114"/>
                  <a:pt x="188" y="121"/>
                </a:cubicBezTo>
                <a:cubicBezTo>
                  <a:pt x="168" y="143"/>
                  <a:pt x="154" y="137"/>
                  <a:pt x="123" y="138"/>
                </a:cubicBezTo>
                <a:cubicBezTo>
                  <a:pt x="117" y="140"/>
                  <a:pt x="83" y="148"/>
                  <a:pt x="77" y="150"/>
                </a:cubicBezTo>
                <a:cubicBezTo>
                  <a:pt x="63" y="157"/>
                  <a:pt x="39" y="128"/>
                  <a:pt x="23" y="135"/>
                </a:cubicBezTo>
                <a:cubicBezTo>
                  <a:pt x="16" y="127"/>
                  <a:pt x="9" y="117"/>
                  <a:pt x="0" y="117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23" name="Freeform 36"/>
          <p:cNvSpPr>
            <a:spLocks/>
          </p:cNvSpPr>
          <p:nvPr/>
        </p:nvSpPr>
        <p:spPr bwMode="auto">
          <a:xfrm>
            <a:off x="6753225" y="1798638"/>
            <a:ext cx="23813" cy="80962"/>
          </a:xfrm>
          <a:custGeom>
            <a:avLst/>
            <a:gdLst>
              <a:gd name="T0" fmla="*/ 2147483647 w 14"/>
              <a:gd name="T1" fmla="*/ 0 h 46"/>
              <a:gd name="T2" fmla="*/ 2147483647 w 14"/>
              <a:gd name="T3" fmla="*/ 2147483647 h 46"/>
              <a:gd name="T4" fmla="*/ 0 w 14"/>
              <a:gd name="T5" fmla="*/ 2147483647 h 46"/>
              <a:gd name="T6" fmla="*/ 0 60000 65536"/>
              <a:gd name="T7" fmla="*/ 0 60000 65536"/>
              <a:gd name="T8" fmla="*/ 0 60000 65536"/>
              <a:gd name="T9" fmla="*/ 0 w 14"/>
              <a:gd name="T10" fmla="*/ 0 h 46"/>
              <a:gd name="T11" fmla="*/ 14 w 14"/>
              <a:gd name="T12" fmla="*/ 46 h 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" h="46">
                <a:moveTo>
                  <a:pt x="8" y="0"/>
                </a:moveTo>
                <a:cubicBezTo>
                  <a:pt x="0" y="2"/>
                  <a:pt x="14" y="20"/>
                  <a:pt x="11" y="27"/>
                </a:cubicBezTo>
                <a:cubicBezTo>
                  <a:pt x="8" y="34"/>
                  <a:pt x="5" y="40"/>
                  <a:pt x="0" y="46"/>
                </a:cubicBezTo>
              </a:path>
            </a:pathLst>
          </a:custGeom>
          <a:noFill/>
          <a:ln w="127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24" name="Freeform 37"/>
          <p:cNvSpPr>
            <a:spLocks/>
          </p:cNvSpPr>
          <p:nvPr/>
        </p:nvSpPr>
        <p:spPr bwMode="auto">
          <a:xfrm>
            <a:off x="6731000" y="1790700"/>
            <a:ext cx="15875" cy="115888"/>
          </a:xfrm>
          <a:custGeom>
            <a:avLst/>
            <a:gdLst>
              <a:gd name="T0" fmla="*/ 2147483647 w 9"/>
              <a:gd name="T1" fmla="*/ 0 h 66"/>
              <a:gd name="T2" fmla="*/ 2147483647 w 9"/>
              <a:gd name="T3" fmla="*/ 2147483647 h 66"/>
              <a:gd name="T4" fmla="*/ 0 w 9"/>
              <a:gd name="T5" fmla="*/ 2147483647 h 66"/>
              <a:gd name="T6" fmla="*/ 0 60000 65536"/>
              <a:gd name="T7" fmla="*/ 0 60000 65536"/>
              <a:gd name="T8" fmla="*/ 0 60000 65536"/>
              <a:gd name="T9" fmla="*/ 0 w 9"/>
              <a:gd name="T10" fmla="*/ 0 h 66"/>
              <a:gd name="T11" fmla="*/ 9 w 9"/>
              <a:gd name="T12" fmla="*/ 66 h 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" h="66">
                <a:moveTo>
                  <a:pt x="6" y="0"/>
                </a:moveTo>
                <a:cubicBezTo>
                  <a:pt x="2" y="10"/>
                  <a:pt x="9" y="31"/>
                  <a:pt x="3" y="40"/>
                </a:cubicBezTo>
                <a:cubicBezTo>
                  <a:pt x="0" y="50"/>
                  <a:pt x="0" y="55"/>
                  <a:pt x="0" y="66"/>
                </a:cubicBezTo>
              </a:path>
            </a:pathLst>
          </a:custGeom>
          <a:noFill/>
          <a:ln w="127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25" name="Freeform 38"/>
          <p:cNvSpPr>
            <a:spLocks/>
          </p:cNvSpPr>
          <p:nvPr/>
        </p:nvSpPr>
        <p:spPr bwMode="auto">
          <a:xfrm>
            <a:off x="6735763" y="1873250"/>
            <a:ext cx="77787" cy="36513"/>
          </a:xfrm>
          <a:custGeom>
            <a:avLst/>
            <a:gdLst>
              <a:gd name="T0" fmla="*/ 2147483647 w 70"/>
              <a:gd name="T1" fmla="*/ 0 h 29"/>
              <a:gd name="T2" fmla="*/ 0 w 70"/>
              <a:gd name="T3" fmla="*/ 2147483647 h 29"/>
              <a:gd name="T4" fmla="*/ 0 60000 65536"/>
              <a:gd name="T5" fmla="*/ 0 60000 65536"/>
              <a:gd name="T6" fmla="*/ 0 w 70"/>
              <a:gd name="T7" fmla="*/ 0 h 29"/>
              <a:gd name="T8" fmla="*/ 70 w 70"/>
              <a:gd name="T9" fmla="*/ 29 h 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0" h="29">
                <a:moveTo>
                  <a:pt x="70" y="0"/>
                </a:moveTo>
                <a:cubicBezTo>
                  <a:pt x="45" y="7"/>
                  <a:pt x="27" y="29"/>
                  <a:pt x="0" y="29"/>
                </a:cubicBezTo>
              </a:path>
            </a:pathLst>
          </a:custGeom>
          <a:noFill/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26" name="Freeform 39"/>
          <p:cNvSpPr>
            <a:spLocks/>
          </p:cNvSpPr>
          <p:nvPr/>
        </p:nvSpPr>
        <p:spPr bwMode="auto">
          <a:xfrm>
            <a:off x="6781800" y="1798638"/>
            <a:ext cx="30163" cy="85725"/>
          </a:xfrm>
          <a:custGeom>
            <a:avLst/>
            <a:gdLst>
              <a:gd name="T0" fmla="*/ 0 w 17"/>
              <a:gd name="T1" fmla="*/ 0 h 48"/>
              <a:gd name="T2" fmla="*/ 2147483647 w 17"/>
              <a:gd name="T3" fmla="*/ 2147483647 h 48"/>
              <a:gd name="T4" fmla="*/ 0 60000 65536"/>
              <a:gd name="T5" fmla="*/ 0 60000 65536"/>
              <a:gd name="T6" fmla="*/ 0 w 17"/>
              <a:gd name="T7" fmla="*/ 0 h 48"/>
              <a:gd name="T8" fmla="*/ 17 w 17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" h="48">
                <a:moveTo>
                  <a:pt x="0" y="0"/>
                </a:moveTo>
                <a:cubicBezTo>
                  <a:pt x="14" y="16"/>
                  <a:pt x="17" y="24"/>
                  <a:pt x="17" y="48"/>
                </a:cubicBezTo>
              </a:path>
            </a:pathLst>
          </a:custGeom>
          <a:noFill/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27" name="Text Box 41"/>
          <p:cNvSpPr txBox="1">
            <a:spLocks noChangeArrowheads="1"/>
          </p:cNvSpPr>
          <p:nvPr/>
        </p:nvSpPr>
        <p:spPr bwMode="auto">
          <a:xfrm>
            <a:off x="2336800" y="1954213"/>
            <a:ext cx="67627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BELLOLAMPO</a:t>
            </a:r>
            <a:endParaRPr lang="it-IT" sz="7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28" name="Text Box 42"/>
          <p:cNvSpPr txBox="1">
            <a:spLocks noChangeArrowheads="1"/>
          </p:cNvSpPr>
          <p:nvPr/>
        </p:nvSpPr>
        <p:spPr bwMode="auto">
          <a:xfrm>
            <a:off x="1995488" y="2278063"/>
            <a:ext cx="576262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PARTINICO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29" name="Text Box 44"/>
          <p:cNvSpPr txBox="1">
            <a:spLocks noChangeArrowheads="1"/>
          </p:cNvSpPr>
          <p:nvPr/>
        </p:nvSpPr>
        <p:spPr bwMode="auto">
          <a:xfrm>
            <a:off x="3595688" y="2249488"/>
            <a:ext cx="5397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TERMINI I</a:t>
            </a:r>
            <a:r>
              <a:rPr lang="it-IT" sz="700">
                <a:solidFill>
                  <a:schemeClr val="tx1"/>
                </a:solidFill>
                <a:latin typeface="Arial" charset="0"/>
              </a:rPr>
              <a:t>.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30" name="Text Box 45"/>
          <p:cNvSpPr txBox="1">
            <a:spLocks noChangeArrowheads="1"/>
          </p:cNvSpPr>
          <p:nvPr/>
        </p:nvSpPr>
        <p:spPr bwMode="auto">
          <a:xfrm>
            <a:off x="3224213" y="2576513"/>
            <a:ext cx="550862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CARACOLI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31" name="Text Box 47"/>
          <p:cNvSpPr txBox="1">
            <a:spLocks noChangeArrowheads="1"/>
          </p:cNvSpPr>
          <p:nvPr/>
        </p:nvSpPr>
        <p:spPr bwMode="auto">
          <a:xfrm>
            <a:off x="3625850" y="4206875"/>
            <a:ext cx="46513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FAVARA</a:t>
            </a:r>
          </a:p>
        </p:txBody>
      </p:sp>
      <p:sp>
        <p:nvSpPr>
          <p:cNvPr id="25632" name="Text Box 48"/>
          <p:cNvSpPr txBox="1">
            <a:spLocks noChangeArrowheads="1"/>
          </p:cNvSpPr>
          <p:nvPr/>
        </p:nvSpPr>
        <p:spPr bwMode="auto">
          <a:xfrm>
            <a:off x="4746625" y="5024438"/>
            <a:ext cx="836613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CHIAROMONTE G.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33" name="Text Box 49"/>
          <p:cNvSpPr txBox="1">
            <a:spLocks noChangeArrowheads="1"/>
          </p:cNvSpPr>
          <p:nvPr/>
        </p:nvSpPr>
        <p:spPr bwMode="auto">
          <a:xfrm>
            <a:off x="5453063" y="3676650"/>
            <a:ext cx="54610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PATERNO</a:t>
            </a:r>
            <a:r>
              <a:rPr lang="ja-JP" altLang="it-IT" sz="600">
                <a:solidFill>
                  <a:schemeClr val="tx1"/>
                </a:solidFill>
                <a:latin typeface="Arial" charset="0"/>
              </a:rPr>
              <a:t>’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34" name="Text Box 50"/>
          <p:cNvSpPr txBox="1">
            <a:spLocks noChangeArrowheads="1"/>
          </p:cNvSpPr>
          <p:nvPr/>
        </p:nvSpPr>
        <p:spPr bwMode="auto">
          <a:xfrm>
            <a:off x="5997575" y="4824413"/>
            <a:ext cx="4254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ANAPO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35" name="Text Box 52"/>
          <p:cNvSpPr txBox="1">
            <a:spLocks noChangeArrowheads="1"/>
          </p:cNvSpPr>
          <p:nvPr/>
        </p:nvSpPr>
        <p:spPr bwMode="auto">
          <a:xfrm>
            <a:off x="6135688" y="1820863"/>
            <a:ext cx="5683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CORRIOLO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36" name="Text Box 53"/>
          <p:cNvSpPr txBox="1">
            <a:spLocks noChangeArrowheads="1"/>
          </p:cNvSpPr>
          <p:nvPr/>
        </p:nvSpPr>
        <p:spPr bwMode="auto">
          <a:xfrm>
            <a:off x="6318250" y="3663950"/>
            <a:ext cx="7429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MISTERBIANCO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37" name="Text Box 55"/>
          <p:cNvSpPr txBox="1">
            <a:spLocks noChangeArrowheads="1"/>
          </p:cNvSpPr>
          <p:nvPr/>
        </p:nvSpPr>
        <p:spPr bwMode="auto">
          <a:xfrm>
            <a:off x="6745288" y="4643438"/>
            <a:ext cx="2905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PRIOLO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38" name="Text Box 57"/>
          <p:cNvSpPr txBox="1">
            <a:spLocks noChangeArrowheads="1"/>
          </p:cNvSpPr>
          <p:nvPr/>
        </p:nvSpPr>
        <p:spPr bwMode="auto">
          <a:xfrm>
            <a:off x="5235575" y="5694363"/>
            <a:ext cx="8032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RAGUSA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39" name="Text Box 60"/>
          <p:cNvSpPr txBox="1">
            <a:spLocks noChangeArrowheads="1"/>
          </p:cNvSpPr>
          <p:nvPr/>
        </p:nvSpPr>
        <p:spPr bwMode="auto">
          <a:xfrm>
            <a:off x="1128713" y="2859088"/>
            <a:ext cx="490537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TRAPANI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40" name="Text Box 62"/>
          <p:cNvSpPr txBox="1">
            <a:spLocks noChangeArrowheads="1"/>
          </p:cNvSpPr>
          <p:nvPr/>
        </p:nvSpPr>
        <p:spPr bwMode="auto">
          <a:xfrm>
            <a:off x="6161088" y="1546225"/>
            <a:ext cx="5429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S. FILIPPO</a:t>
            </a:r>
          </a:p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DEL MELA</a:t>
            </a:r>
          </a:p>
        </p:txBody>
      </p:sp>
      <p:sp>
        <p:nvSpPr>
          <p:cNvPr id="25641" name="Oval 63"/>
          <p:cNvSpPr>
            <a:spLocks noChangeArrowheads="1"/>
          </p:cNvSpPr>
          <p:nvPr/>
        </p:nvSpPr>
        <p:spPr bwMode="auto">
          <a:xfrm>
            <a:off x="6296025" y="3763963"/>
            <a:ext cx="76200" cy="82550"/>
          </a:xfrm>
          <a:prstGeom prst="ellipse">
            <a:avLst/>
          </a:prstGeom>
          <a:solidFill>
            <a:srgbClr val="008000"/>
          </a:solidFill>
          <a:ln w="127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42" name="Freeform 65"/>
          <p:cNvSpPr>
            <a:spLocks/>
          </p:cNvSpPr>
          <p:nvPr/>
        </p:nvSpPr>
        <p:spPr bwMode="auto">
          <a:xfrm>
            <a:off x="6462713" y="4884738"/>
            <a:ext cx="160337" cy="6350"/>
          </a:xfrm>
          <a:custGeom>
            <a:avLst/>
            <a:gdLst>
              <a:gd name="T0" fmla="*/ 2147483647 w 142"/>
              <a:gd name="T1" fmla="*/ 0 h 5"/>
              <a:gd name="T2" fmla="*/ 2147483647 w 142"/>
              <a:gd name="T3" fmla="*/ 2147483647 h 5"/>
              <a:gd name="T4" fmla="*/ 0 w 142"/>
              <a:gd name="T5" fmla="*/ 2147483647 h 5"/>
              <a:gd name="T6" fmla="*/ 0 60000 65536"/>
              <a:gd name="T7" fmla="*/ 0 60000 65536"/>
              <a:gd name="T8" fmla="*/ 0 60000 65536"/>
              <a:gd name="T9" fmla="*/ 0 w 142"/>
              <a:gd name="T10" fmla="*/ 0 h 5"/>
              <a:gd name="T11" fmla="*/ 142 w 142"/>
              <a:gd name="T12" fmla="*/ 5 h 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2" h="5">
                <a:moveTo>
                  <a:pt x="142" y="0"/>
                </a:moveTo>
                <a:cubicBezTo>
                  <a:pt x="117" y="1"/>
                  <a:pt x="92" y="2"/>
                  <a:pt x="67" y="3"/>
                </a:cubicBezTo>
                <a:cubicBezTo>
                  <a:pt x="45" y="4"/>
                  <a:pt x="0" y="5"/>
                  <a:pt x="0" y="5"/>
                </a:cubicBezTo>
              </a:path>
            </a:pathLst>
          </a:custGeom>
          <a:noFill/>
          <a:ln w="127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43" name="Freeform 66"/>
          <p:cNvSpPr>
            <a:spLocks/>
          </p:cNvSpPr>
          <p:nvPr/>
        </p:nvSpPr>
        <p:spPr bwMode="auto">
          <a:xfrm>
            <a:off x="6470650" y="4914900"/>
            <a:ext cx="158750" cy="22225"/>
          </a:xfrm>
          <a:custGeom>
            <a:avLst/>
            <a:gdLst>
              <a:gd name="T0" fmla="*/ 2147483647 w 141"/>
              <a:gd name="T1" fmla="*/ 0 h 19"/>
              <a:gd name="T2" fmla="*/ 2147483647 w 141"/>
              <a:gd name="T3" fmla="*/ 2147483647 h 19"/>
              <a:gd name="T4" fmla="*/ 2147483647 w 141"/>
              <a:gd name="T5" fmla="*/ 2147483647 h 19"/>
              <a:gd name="T6" fmla="*/ 0 w 141"/>
              <a:gd name="T7" fmla="*/ 2147483647 h 19"/>
              <a:gd name="T8" fmla="*/ 0 60000 65536"/>
              <a:gd name="T9" fmla="*/ 0 60000 65536"/>
              <a:gd name="T10" fmla="*/ 0 60000 65536"/>
              <a:gd name="T11" fmla="*/ 0 60000 65536"/>
              <a:gd name="T12" fmla="*/ 0 w 141"/>
              <a:gd name="T13" fmla="*/ 0 h 19"/>
              <a:gd name="T14" fmla="*/ 141 w 141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1" h="19">
                <a:moveTo>
                  <a:pt x="141" y="0"/>
                </a:moveTo>
                <a:cubicBezTo>
                  <a:pt x="124" y="12"/>
                  <a:pt x="108" y="11"/>
                  <a:pt x="86" y="12"/>
                </a:cubicBezTo>
                <a:cubicBezTo>
                  <a:pt x="74" y="14"/>
                  <a:pt x="62" y="16"/>
                  <a:pt x="50" y="17"/>
                </a:cubicBezTo>
                <a:cubicBezTo>
                  <a:pt x="33" y="18"/>
                  <a:pt x="0" y="19"/>
                  <a:pt x="0" y="19"/>
                </a:cubicBezTo>
              </a:path>
            </a:pathLst>
          </a:custGeom>
          <a:noFill/>
          <a:ln w="127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44" name="Freeform 67"/>
          <p:cNvSpPr>
            <a:spLocks/>
          </p:cNvSpPr>
          <p:nvPr/>
        </p:nvSpPr>
        <p:spPr bwMode="auto">
          <a:xfrm>
            <a:off x="6648450" y="4818063"/>
            <a:ext cx="101600" cy="50800"/>
          </a:xfrm>
          <a:custGeom>
            <a:avLst/>
            <a:gdLst>
              <a:gd name="T0" fmla="*/ 2147483647 w 91"/>
              <a:gd name="T1" fmla="*/ 0 h 40"/>
              <a:gd name="T2" fmla="*/ 2147483647 w 91"/>
              <a:gd name="T3" fmla="*/ 2147483647 h 40"/>
              <a:gd name="T4" fmla="*/ 0 w 91"/>
              <a:gd name="T5" fmla="*/ 2147483647 h 40"/>
              <a:gd name="T6" fmla="*/ 0 60000 65536"/>
              <a:gd name="T7" fmla="*/ 0 60000 65536"/>
              <a:gd name="T8" fmla="*/ 0 60000 65536"/>
              <a:gd name="T9" fmla="*/ 0 w 91"/>
              <a:gd name="T10" fmla="*/ 0 h 40"/>
              <a:gd name="T11" fmla="*/ 91 w 91"/>
              <a:gd name="T12" fmla="*/ 40 h 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" h="40">
                <a:moveTo>
                  <a:pt x="91" y="0"/>
                </a:moveTo>
                <a:cubicBezTo>
                  <a:pt x="80" y="19"/>
                  <a:pt x="44" y="25"/>
                  <a:pt x="24" y="31"/>
                </a:cubicBezTo>
                <a:cubicBezTo>
                  <a:pt x="20" y="32"/>
                  <a:pt x="0" y="35"/>
                  <a:pt x="0" y="40"/>
                </a:cubicBezTo>
              </a:path>
            </a:pathLst>
          </a:custGeom>
          <a:noFill/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45" name="Oval 68"/>
          <p:cNvSpPr>
            <a:spLocks noChangeArrowheads="1"/>
          </p:cNvSpPr>
          <p:nvPr/>
        </p:nvSpPr>
        <p:spPr bwMode="auto">
          <a:xfrm>
            <a:off x="1965325" y="3327400"/>
            <a:ext cx="76200" cy="82550"/>
          </a:xfrm>
          <a:prstGeom prst="ellipse">
            <a:avLst/>
          </a:prstGeom>
          <a:solidFill>
            <a:srgbClr val="008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46" name="Text Box 69"/>
          <p:cNvSpPr txBox="1">
            <a:spLocks noChangeArrowheads="1"/>
          </p:cNvSpPr>
          <p:nvPr/>
        </p:nvSpPr>
        <p:spPr bwMode="auto">
          <a:xfrm>
            <a:off x="6761163" y="1955800"/>
            <a:ext cx="58896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SORGENTE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47" name="Freeform 71"/>
          <p:cNvSpPr>
            <a:spLocks/>
          </p:cNvSpPr>
          <p:nvPr/>
        </p:nvSpPr>
        <p:spPr bwMode="auto">
          <a:xfrm>
            <a:off x="3265488" y="2786063"/>
            <a:ext cx="3175" cy="60325"/>
          </a:xfrm>
          <a:custGeom>
            <a:avLst/>
            <a:gdLst>
              <a:gd name="T0" fmla="*/ 0 w 3"/>
              <a:gd name="T1" fmla="*/ 0 h 38"/>
              <a:gd name="T2" fmla="*/ 2147483647 w 3"/>
              <a:gd name="T3" fmla="*/ 2147483647 h 38"/>
              <a:gd name="T4" fmla="*/ 0 60000 65536"/>
              <a:gd name="T5" fmla="*/ 0 60000 65536"/>
              <a:gd name="T6" fmla="*/ 0 w 3"/>
              <a:gd name="T7" fmla="*/ 0 h 38"/>
              <a:gd name="T8" fmla="*/ 3 w 3"/>
              <a:gd name="T9" fmla="*/ 38 h 3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38">
                <a:moveTo>
                  <a:pt x="0" y="0"/>
                </a:moveTo>
                <a:cubicBezTo>
                  <a:pt x="3" y="11"/>
                  <a:pt x="1" y="31"/>
                  <a:pt x="1" y="38"/>
                </a:cubicBezTo>
              </a:path>
            </a:pathLst>
          </a:custGeom>
          <a:noFill/>
          <a:ln w="1905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48" name="Freeform 72"/>
          <p:cNvSpPr>
            <a:spLocks/>
          </p:cNvSpPr>
          <p:nvPr/>
        </p:nvSpPr>
        <p:spPr bwMode="auto">
          <a:xfrm>
            <a:off x="5600700" y="4979988"/>
            <a:ext cx="1174750" cy="115887"/>
          </a:xfrm>
          <a:custGeom>
            <a:avLst/>
            <a:gdLst>
              <a:gd name="T0" fmla="*/ 0 w 681"/>
              <a:gd name="T1" fmla="*/ 2147483647 h 66"/>
              <a:gd name="T2" fmla="*/ 2147483647 w 681"/>
              <a:gd name="T3" fmla="*/ 2147483647 h 66"/>
              <a:gd name="T4" fmla="*/ 2147483647 w 681"/>
              <a:gd name="T5" fmla="*/ 2147483647 h 66"/>
              <a:gd name="T6" fmla="*/ 2147483647 w 681"/>
              <a:gd name="T7" fmla="*/ 2147483647 h 66"/>
              <a:gd name="T8" fmla="*/ 2147483647 w 681"/>
              <a:gd name="T9" fmla="*/ 2147483647 h 66"/>
              <a:gd name="T10" fmla="*/ 2147483647 w 681"/>
              <a:gd name="T11" fmla="*/ 2147483647 h 66"/>
              <a:gd name="T12" fmla="*/ 2147483647 w 681"/>
              <a:gd name="T13" fmla="*/ 2147483647 h 66"/>
              <a:gd name="T14" fmla="*/ 2147483647 w 681"/>
              <a:gd name="T15" fmla="*/ 2147483647 h 6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81"/>
              <a:gd name="T25" fmla="*/ 0 h 66"/>
              <a:gd name="T26" fmla="*/ 681 w 681"/>
              <a:gd name="T27" fmla="*/ 66 h 6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81" h="66">
                <a:moveTo>
                  <a:pt x="0" y="54"/>
                </a:moveTo>
                <a:cubicBezTo>
                  <a:pt x="61" y="56"/>
                  <a:pt x="82" y="56"/>
                  <a:pt x="130" y="64"/>
                </a:cubicBezTo>
                <a:cubicBezTo>
                  <a:pt x="157" y="63"/>
                  <a:pt x="202" y="66"/>
                  <a:pt x="235" y="60"/>
                </a:cubicBezTo>
                <a:cubicBezTo>
                  <a:pt x="265" y="53"/>
                  <a:pt x="295" y="40"/>
                  <a:pt x="325" y="34"/>
                </a:cubicBezTo>
                <a:cubicBezTo>
                  <a:pt x="362" y="26"/>
                  <a:pt x="400" y="25"/>
                  <a:pt x="438" y="22"/>
                </a:cubicBezTo>
                <a:cubicBezTo>
                  <a:pt x="454" y="20"/>
                  <a:pt x="468" y="15"/>
                  <a:pt x="484" y="12"/>
                </a:cubicBezTo>
                <a:cubicBezTo>
                  <a:pt x="515" y="0"/>
                  <a:pt x="597" y="43"/>
                  <a:pt x="633" y="41"/>
                </a:cubicBezTo>
                <a:cubicBezTo>
                  <a:pt x="654" y="34"/>
                  <a:pt x="660" y="7"/>
                  <a:pt x="681" y="5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49" name="Text Box 74"/>
          <p:cNvSpPr txBox="1">
            <a:spLocks noChangeArrowheads="1"/>
          </p:cNvSpPr>
          <p:nvPr/>
        </p:nvSpPr>
        <p:spPr bwMode="auto">
          <a:xfrm>
            <a:off x="7997825" y="1597025"/>
            <a:ext cx="6889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rgbClr val="FF0000"/>
                </a:solidFill>
                <a:latin typeface="Arial" charset="0"/>
              </a:rPr>
              <a:t>RIZZICONI</a:t>
            </a:r>
            <a:endParaRPr lang="it-IT">
              <a:solidFill>
                <a:srgbClr val="FF0000"/>
              </a:solidFill>
              <a:latin typeface="Arial" charset="0"/>
            </a:endParaRPr>
          </a:p>
        </p:txBody>
      </p:sp>
      <p:grpSp>
        <p:nvGrpSpPr>
          <p:cNvPr id="25650" name="Group 75"/>
          <p:cNvGrpSpPr>
            <a:grpSpLocks/>
          </p:cNvGrpSpPr>
          <p:nvPr/>
        </p:nvGrpSpPr>
        <p:grpSpPr bwMode="auto">
          <a:xfrm>
            <a:off x="6718300" y="1738313"/>
            <a:ext cx="71438" cy="76200"/>
            <a:chOff x="4651" y="1635"/>
            <a:chExt cx="41" cy="44"/>
          </a:xfrm>
        </p:grpSpPr>
        <p:sp>
          <p:nvSpPr>
            <p:cNvPr id="25755" name="Freeform 76"/>
            <p:cNvSpPr>
              <a:spLocks/>
            </p:cNvSpPr>
            <p:nvPr/>
          </p:nvSpPr>
          <p:spPr bwMode="auto">
            <a:xfrm>
              <a:off x="4652" y="1635"/>
              <a:ext cx="40" cy="43"/>
            </a:xfrm>
            <a:custGeom>
              <a:avLst/>
              <a:gdLst>
                <a:gd name="T0" fmla="*/ 2 w 51"/>
                <a:gd name="T1" fmla="*/ 6 h 49"/>
                <a:gd name="T2" fmla="*/ 0 w 51"/>
                <a:gd name="T3" fmla="*/ 0 h 49"/>
                <a:gd name="T4" fmla="*/ 2 w 51"/>
                <a:gd name="T5" fmla="*/ 1 h 49"/>
                <a:gd name="T6" fmla="*/ 2 w 51"/>
                <a:gd name="T7" fmla="*/ 6 h 49"/>
                <a:gd name="T8" fmla="*/ 2 w 51"/>
                <a:gd name="T9" fmla="*/ 6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9"/>
                <a:gd name="T17" fmla="*/ 51 w 51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9">
                  <a:moveTo>
                    <a:pt x="2" y="48"/>
                  </a:moveTo>
                  <a:lnTo>
                    <a:pt x="0" y="0"/>
                  </a:lnTo>
                  <a:lnTo>
                    <a:pt x="51" y="1"/>
                  </a:lnTo>
                  <a:lnTo>
                    <a:pt x="51" y="49"/>
                  </a:lnTo>
                  <a:lnTo>
                    <a:pt x="2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5756" name="Freeform 77"/>
            <p:cNvSpPr>
              <a:spLocks/>
            </p:cNvSpPr>
            <p:nvPr/>
          </p:nvSpPr>
          <p:spPr bwMode="auto">
            <a:xfrm>
              <a:off x="4651" y="1635"/>
              <a:ext cx="40" cy="44"/>
            </a:xfrm>
            <a:custGeom>
              <a:avLst/>
              <a:gdLst>
                <a:gd name="T0" fmla="*/ 2 w 50"/>
                <a:gd name="T1" fmla="*/ 7 h 50"/>
                <a:gd name="T2" fmla="*/ 0 w 50"/>
                <a:gd name="T3" fmla="*/ 7 h 50"/>
                <a:gd name="T4" fmla="*/ 0 w 50"/>
                <a:gd name="T5" fmla="*/ 0 h 50"/>
                <a:gd name="T6" fmla="*/ 2 w 50"/>
                <a:gd name="T7" fmla="*/ 7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0"/>
                <a:gd name="T13" fmla="*/ 0 h 50"/>
                <a:gd name="T14" fmla="*/ 50 w 50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" h="50">
                  <a:moveTo>
                    <a:pt x="50" y="50"/>
                  </a:moveTo>
                  <a:lnTo>
                    <a:pt x="0" y="50"/>
                  </a:lnTo>
                  <a:lnTo>
                    <a:pt x="0" y="0"/>
                  </a:lnTo>
                  <a:lnTo>
                    <a:pt x="50" y="50"/>
                  </a:lnTo>
                  <a:close/>
                </a:path>
              </a:pathLst>
            </a:custGeom>
            <a:solidFill>
              <a:srgbClr val="CC99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</p:grpSp>
      <p:sp>
        <p:nvSpPr>
          <p:cNvPr id="25651" name="Freeform 78"/>
          <p:cNvSpPr>
            <a:spLocks/>
          </p:cNvSpPr>
          <p:nvPr/>
        </p:nvSpPr>
        <p:spPr bwMode="auto">
          <a:xfrm>
            <a:off x="3862388" y="2455863"/>
            <a:ext cx="73025" cy="74612"/>
          </a:xfrm>
          <a:custGeom>
            <a:avLst/>
            <a:gdLst>
              <a:gd name="T0" fmla="*/ 2147483647 w 51"/>
              <a:gd name="T1" fmla="*/ 2147483647 h 49"/>
              <a:gd name="T2" fmla="*/ 0 w 51"/>
              <a:gd name="T3" fmla="*/ 0 h 49"/>
              <a:gd name="T4" fmla="*/ 2147483647 w 51"/>
              <a:gd name="T5" fmla="*/ 2147483647 h 49"/>
              <a:gd name="T6" fmla="*/ 2147483647 w 51"/>
              <a:gd name="T7" fmla="*/ 2147483647 h 49"/>
              <a:gd name="T8" fmla="*/ 2147483647 w 51"/>
              <a:gd name="T9" fmla="*/ 2147483647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"/>
              <a:gd name="T16" fmla="*/ 0 h 49"/>
              <a:gd name="T17" fmla="*/ 51 w 51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" h="49">
                <a:moveTo>
                  <a:pt x="2" y="48"/>
                </a:moveTo>
                <a:lnTo>
                  <a:pt x="0" y="0"/>
                </a:lnTo>
                <a:lnTo>
                  <a:pt x="51" y="1"/>
                </a:lnTo>
                <a:lnTo>
                  <a:pt x="51" y="49"/>
                </a:lnTo>
                <a:lnTo>
                  <a:pt x="2" y="48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52" name="Freeform 79"/>
          <p:cNvSpPr>
            <a:spLocks/>
          </p:cNvSpPr>
          <p:nvPr/>
        </p:nvSpPr>
        <p:spPr bwMode="auto">
          <a:xfrm>
            <a:off x="3868738" y="2455863"/>
            <a:ext cx="69850" cy="76200"/>
          </a:xfrm>
          <a:custGeom>
            <a:avLst/>
            <a:gdLst>
              <a:gd name="T0" fmla="*/ 2147483647 w 50"/>
              <a:gd name="T1" fmla="*/ 2147483647 h 50"/>
              <a:gd name="T2" fmla="*/ 0 w 50"/>
              <a:gd name="T3" fmla="*/ 2147483647 h 50"/>
              <a:gd name="T4" fmla="*/ 0 w 50"/>
              <a:gd name="T5" fmla="*/ 0 h 50"/>
              <a:gd name="T6" fmla="*/ 2147483647 w 50"/>
              <a:gd name="T7" fmla="*/ 2147483647 h 50"/>
              <a:gd name="T8" fmla="*/ 0 60000 65536"/>
              <a:gd name="T9" fmla="*/ 0 60000 65536"/>
              <a:gd name="T10" fmla="*/ 0 60000 65536"/>
              <a:gd name="T11" fmla="*/ 0 60000 65536"/>
              <a:gd name="T12" fmla="*/ 0 w 50"/>
              <a:gd name="T13" fmla="*/ 0 h 50"/>
              <a:gd name="T14" fmla="*/ 50 w 50"/>
              <a:gd name="T15" fmla="*/ 50 h 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" h="50">
                <a:moveTo>
                  <a:pt x="50" y="50"/>
                </a:moveTo>
                <a:lnTo>
                  <a:pt x="0" y="50"/>
                </a:lnTo>
                <a:lnTo>
                  <a:pt x="0" y="0"/>
                </a:lnTo>
                <a:lnTo>
                  <a:pt x="50" y="50"/>
                </a:lnTo>
                <a:close/>
              </a:path>
            </a:pathLst>
          </a:cu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grpSp>
        <p:nvGrpSpPr>
          <p:cNvPr id="25653" name="Group 80"/>
          <p:cNvGrpSpPr>
            <a:grpSpLocks/>
          </p:cNvGrpSpPr>
          <p:nvPr/>
        </p:nvGrpSpPr>
        <p:grpSpPr bwMode="auto">
          <a:xfrm>
            <a:off x="6746875" y="4760913"/>
            <a:ext cx="68263" cy="77787"/>
            <a:chOff x="4631" y="3363"/>
            <a:chExt cx="40" cy="44"/>
          </a:xfrm>
        </p:grpSpPr>
        <p:sp>
          <p:nvSpPr>
            <p:cNvPr id="25753" name="Freeform 81"/>
            <p:cNvSpPr>
              <a:spLocks/>
            </p:cNvSpPr>
            <p:nvPr/>
          </p:nvSpPr>
          <p:spPr bwMode="auto">
            <a:xfrm>
              <a:off x="4631" y="3363"/>
              <a:ext cx="40" cy="43"/>
            </a:xfrm>
            <a:custGeom>
              <a:avLst/>
              <a:gdLst>
                <a:gd name="T0" fmla="*/ 2 w 51"/>
                <a:gd name="T1" fmla="*/ 6 h 49"/>
                <a:gd name="T2" fmla="*/ 0 w 51"/>
                <a:gd name="T3" fmla="*/ 0 h 49"/>
                <a:gd name="T4" fmla="*/ 2 w 51"/>
                <a:gd name="T5" fmla="*/ 1 h 49"/>
                <a:gd name="T6" fmla="*/ 2 w 51"/>
                <a:gd name="T7" fmla="*/ 6 h 49"/>
                <a:gd name="T8" fmla="*/ 2 w 51"/>
                <a:gd name="T9" fmla="*/ 6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9"/>
                <a:gd name="T17" fmla="*/ 51 w 51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9">
                  <a:moveTo>
                    <a:pt x="2" y="48"/>
                  </a:moveTo>
                  <a:lnTo>
                    <a:pt x="0" y="0"/>
                  </a:lnTo>
                  <a:lnTo>
                    <a:pt x="51" y="1"/>
                  </a:lnTo>
                  <a:lnTo>
                    <a:pt x="51" y="49"/>
                  </a:lnTo>
                  <a:lnTo>
                    <a:pt x="2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5754" name="Freeform 82"/>
            <p:cNvSpPr>
              <a:spLocks/>
            </p:cNvSpPr>
            <p:nvPr/>
          </p:nvSpPr>
          <p:spPr bwMode="auto">
            <a:xfrm>
              <a:off x="4632" y="3363"/>
              <a:ext cx="39" cy="44"/>
            </a:xfrm>
            <a:custGeom>
              <a:avLst/>
              <a:gdLst>
                <a:gd name="T0" fmla="*/ 2 w 50"/>
                <a:gd name="T1" fmla="*/ 7 h 50"/>
                <a:gd name="T2" fmla="*/ 0 w 50"/>
                <a:gd name="T3" fmla="*/ 7 h 50"/>
                <a:gd name="T4" fmla="*/ 0 w 50"/>
                <a:gd name="T5" fmla="*/ 0 h 50"/>
                <a:gd name="T6" fmla="*/ 2 w 50"/>
                <a:gd name="T7" fmla="*/ 7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0"/>
                <a:gd name="T13" fmla="*/ 0 h 50"/>
                <a:gd name="T14" fmla="*/ 50 w 50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" h="50">
                  <a:moveTo>
                    <a:pt x="50" y="50"/>
                  </a:moveTo>
                  <a:lnTo>
                    <a:pt x="0" y="50"/>
                  </a:lnTo>
                  <a:lnTo>
                    <a:pt x="0" y="0"/>
                  </a:lnTo>
                  <a:lnTo>
                    <a:pt x="50" y="50"/>
                  </a:lnTo>
                  <a:close/>
                </a:path>
              </a:pathLst>
            </a:custGeom>
            <a:solidFill>
              <a:srgbClr val="CC99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</p:grpSp>
      <p:sp>
        <p:nvSpPr>
          <p:cNvPr id="25654" name="Freeform 83"/>
          <p:cNvSpPr>
            <a:spLocks/>
          </p:cNvSpPr>
          <p:nvPr/>
        </p:nvSpPr>
        <p:spPr bwMode="auto">
          <a:xfrm>
            <a:off x="6400800" y="4875213"/>
            <a:ext cx="71438" cy="76200"/>
          </a:xfrm>
          <a:custGeom>
            <a:avLst/>
            <a:gdLst>
              <a:gd name="T0" fmla="*/ 2147483647 w 51"/>
              <a:gd name="T1" fmla="*/ 2147483647 h 49"/>
              <a:gd name="T2" fmla="*/ 0 w 51"/>
              <a:gd name="T3" fmla="*/ 0 h 49"/>
              <a:gd name="T4" fmla="*/ 2147483647 w 51"/>
              <a:gd name="T5" fmla="*/ 2147483647 h 49"/>
              <a:gd name="T6" fmla="*/ 2147483647 w 51"/>
              <a:gd name="T7" fmla="*/ 2147483647 h 49"/>
              <a:gd name="T8" fmla="*/ 2147483647 w 51"/>
              <a:gd name="T9" fmla="*/ 2147483647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"/>
              <a:gd name="T16" fmla="*/ 0 h 49"/>
              <a:gd name="T17" fmla="*/ 51 w 51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" h="49">
                <a:moveTo>
                  <a:pt x="2" y="48"/>
                </a:moveTo>
                <a:lnTo>
                  <a:pt x="0" y="0"/>
                </a:lnTo>
                <a:lnTo>
                  <a:pt x="51" y="1"/>
                </a:lnTo>
                <a:lnTo>
                  <a:pt x="51" y="49"/>
                </a:lnTo>
                <a:lnTo>
                  <a:pt x="2" y="48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55" name="Freeform 84"/>
          <p:cNvSpPr>
            <a:spLocks/>
          </p:cNvSpPr>
          <p:nvPr/>
        </p:nvSpPr>
        <p:spPr bwMode="auto">
          <a:xfrm>
            <a:off x="6397625" y="4875213"/>
            <a:ext cx="69850" cy="77787"/>
          </a:xfrm>
          <a:custGeom>
            <a:avLst/>
            <a:gdLst>
              <a:gd name="T0" fmla="*/ 2147483647 w 50"/>
              <a:gd name="T1" fmla="*/ 2147483647 h 50"/>
              <a:gd name="T2" fmla="*/ 0 w 50"/>
              <a:gd name="T3" fmla="*/ 2147483647 h 50"/>
              <a:gd name="T4" fmla="*/ 0 w 50"/>
              <a:gd name="T5" fmla="*/ 0 h 50"/>
              <a:gd name="T6" fmla="*/ 2147483647 w 50"/>
              <a:gd name="T7" fmla="*/ 2147483647 h 50"/>
              <a:gd name="T8" fmla="*/ 0 60000 65536"/>
              <a:gd name="T9" fmla="*/ 0 60000 65536"/>
              <a:gd name="T10" fmla="*/ 0 60000 65536"/>
              <a:gd name="T11" fmla="*/ 0 60000 65536"/>
              <a:gd name="T12" fmla="*/ 0 w 50"/>
              <a:gd name="T13" fmla="*/ 0 h 50"/>
              <a:gd name="T14" fmla="*/ 50 w 50"/>
              <a:gd name="T15" fmla="*/ 50 h 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" h="50">
                <a:moveTo>
                  <a:pt x="50" y="50"/>
                </a:moveTo>
                <a:lnTo>
                  <a:pt x="0" y="50"/>
                </a:lnTo>
                <a:lnTo>
                  <a:pt x="0" y="0"/>
                </a:lnTo>
                <a:lnTo>
                  <a:pt x="50" y="50"/>
                </a:lnTo>
                <a:close/>
              </a:path>
            </a:pathLst>
          </a:cu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56" name="Freeform 93"/>
          <p:cNvSpPr>
            <a:spLocks/>
          </p:cNvSpPr>
          <p:nvPr/>
        </p:nvSpPr>
        <p:spPr bwMode="auto">
          <a:xfrm rot="-2036848">
            <a:off x="5689600" y="5543550"/>
            <a:ext cx="160338" cy="4763"/>
          </a:xfrm>
          <a:custGeom>
            <a:avLst/>
            <a:gdLst>
              <a:gd name="T0" fmla="*/ 2147483647 w 142"/>
              <a:gd name="T1" fmla="*/ 0 h 5"/>
              <a:gd name="T2" fmla="*/ 2147483647 w 142"/>
              <a:gd name="T3" fmla="*/ 2147483647 h 5"/>
              <a:gd name="T4" fmla="*/ 0 w 142"/>
              <a:gd name="T5" fmla="*/ 2147483647 h 5"/>
              <a:gd name="T6" fmla="*/ 0 60000 65536"/>
              <a:gd name="T7" fmla="*/ 0 60000 65536"/>
              <a:gd name="T8" fmla="*/ 0 60000 65536"/>
              <a:gd name="T9" fmla="*/ 0 w 142"/>
              <a:gd name="T10" fmla="*/ 0 h 5"/>
              <a:gd name="T11" fmla="*/ 142 w 142"/>
              <a:gd name="T12" fmla="*/ 5 h 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2" h="5">
                <a:moveTo>
                  <a:pt x="142" y="0"/>
                </a:moveTo>
                <a:cubicBezTo>
                  <a:pt x="117" y="1"/>
                  <a:pt x="92" y="2"/>
                  <a:pt x="67" y="3"/>
                </a:cubicBezTo>
                <a:cubicBezTo>
                  <a:pt x="45" y="4"/>
                  <a:pt x="0" y="5"/>
                  <a:pt x="0" y="5"/>
                </a:cubicBezTo>
              </a:path>
            </a:pathLst>
          </a:custGeom>
          <a:noFill/>
          <a:ln w="127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57" name="Text Box 94"/>
          <p:cNvSpPr txBox="1">
            <a:spLocks noChangeArrowheads="1"/>
          </p:cNvSpPr>
          <p:nvPr/>
        </p:nvSpPr>
        <p:spPr bwMode="auto">
          <a:xfrm>
            <a:off x="5722938" y="5387975"/>
            <a:ext cx="368300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POLIMERI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58" name="Freeform 96"/>
          <p:cNvSpPr>
            <a:spLocks/>
          </p:cNvSpPr>
          <p:nvPr/>
        </p:nvSpPr>
        <p:spPr bwMode="auto">
          <a:xfrm rot="-2036848">
            <a:off x="6838950" y="1809750"/>
            <a:ext cx="158750" cy="4763"/>
          </a:xfrm>
          <a:custGeom>
            <a:avLst/>
            <a:gdLst>
              <a:gd name="T0" fmla="*/ 2147483647 w 142"/>
              <a:gd name="T1" fmla="*/ 0 h 5"/>
              <a:gd name="T2" fmla="*/ 2147483647 w 142"/>
              <a:gd name="T3" fmla="*/ 2147483647 h 5"/>
              <a:gd name="T4" fmla="*/ 0 w 142"/>
              <a:gd name="T5" fmla="*/ 2147483647 h 5"/>
              <a:gd name="T6" fmla="*/ 0 60000 65536"/>
              <a:gd name="T7" fmla="*/ 0 60000 65536"/>
              <a:gd name="T8" fmla="*/ 0 60000 65536"/>
              <a:gd name="T9" fmla="*/ 0 w 142"/>
              <a:gd name="T10" fmla="*/ 0 h 5"/>
              <a:gd name="T11" fmla="*/ 142 w 142"/>
              <a:gd name="T12" fmla="*/ 5 h 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2" h="5">
                <a:moveTo>
                  <a:pt x="142" y="0"/>
                </a:moveTo>
                <a:cubicBezTo>
                  <a:pt x="117" y="1"/>
                  <a:pt x="92" y="2"/>
                  <a:pt x="67" y="3"/>
                </a:cubicBezTo>
                <a:cubicBezTo>
                  <a:pt x="45" y="4"/>
                  <a:pt x="0" y="5"/>
                  <a:pt x="0" y="5"/>
                </a:cubicBezTo>
              </a:path>
            </a:pathLst>
          </a:custGeom>
          <a:noFill/>
          <a:ln w="127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59" name="Freeform 97"/>
          <p:cNvSpPr>
            <a:spLocks/>
          </p:cNvSpPr>
          <p:nvPr/>
        </p:nvSpPr>
        <p:spPr bwMode="auto">
          <a:xfrm>
            <a:off x="4292600" y="3586163"/>
            <a:ext cx="130175" cy="563562"/>
          </a:xfrm>
          <a:custGeom>
            <a:avLst/>
            <a:gdLst>
              <a:gd name="T0" fmla="*/ 0 w 83"/>
              <a:gd name="T1" fmla="*/ 0 h 351"/>
              <a:gd name="T2" fmla="*/ 2147483647 w 83"/>
              <a:gd name="T3" fmla="*/ 2147483647 h 351"/>
              <a:gd name="T4" fmla="*/ 2147483647 w 83"/>
              <a:gd name="T5" fmla="*/ 2147483647 h 351"/>
              <a:gd name="T6" fmla="*/ 2147483647 w 83"/>
              <a:gd name="T7" fmla="*/ 2147483647 h 351"/>
              <a:gd name="T8" fmla="*/ 2147483647 w 83"/>
              <a:gd name="T9" fmla="*/ 2147483647 h 351"/>
              <a:gd name="T10" fmla="*/ 2147483647 w 83"/>
              <a:gd name="T11" fmla="*/ 2147483647 h 3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3"/>
              <a:gd name="T19" fmla="*/ 0 h 351"/>
              <a:gd name="T20" fmla="*/ 83 w 83"/>
              <a:gd name="T21" fmla="*/ 351 h 3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3" h="351">
                <a:moveTo>
                  <a:pt x="0" y="0"/>
                </a:moveTo>
                <a:lnTo>
                  <a:pt x="32" y="18"/>
                </a:lnTo>
                <a:lnTo>
                  <a:pt x="19" y="76"/>
                </a:lnTo>
                <a:lnTo>
                  <a:pt x="83" y="178"/>
                </a:lnTo>
                <a:lnTo>
                  <a:pt x="51" y="265"/>
                </a:lnTo>
                <a:lnTo>
                  <a:pt x="60" y="351"/>
                </a:lnTo>
              </a:path>
            </a:pathLst>
          </a:custGeom>
          <a:noFill/>
          <a:ln w="12700" cap="rnd">
            <a:solidFill>
              <a:srgbClr val="DDDDDD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60" name="Text Box 100"/>
          <p:cNvSpPr txBox="1">
            <a:spLocks noChangeArrowheads="1"/>
          </p:cNvSpPr>
          <p:nvPr/>
        </p:nvSpPr>
        <p:spPr bwMode="auto">
          <a:xfrm>
            <a:off x="6630988" y="1576388"/>
            <a:ext cx="757237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500">
                <a:solidFill>
                  <a:schemeClr val="tx1"/>
                </a:solidFill>
                <a:latin typeface="Arial" charset="0"/>
              </a:rPr>
              <a:t>DUFERDOFIN</a:t>
            </a:r>
          </a:p>
        </p:txBody>
      </p:sp>
      <p:sp>
        <p:nvSpPr>
          <p:cNvPr id="25661" name="Text Box 101"/>
          <p:cNvSpPr txBox="1">
            <a:spLocks noChangeArrowheads="1"/>
          </p:cNvSpPr>
          <p:nvPr/>
        </p:nvSpPr>
        <p:spPr bwMode="auto">
          <a:xfrm>
            <a:off x="6894513" y="4859338"/>
            <a:ext cx="1762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ISAB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25662" name="Group 103"/>
          <p:cNvGrpSpPr>
            <a:grpSpLocks/>
          </p:cNvGrpSpPr>
          <p:nvPr/>
        </p:nvGrpSpPr>
        <p:grpSpPr bwMode="auto">
          <a:xfrm>
            <a:off x="6767513" y="4918075"/>
            <a:ext cx="68262" cy="76200"/>
            <a:chOff x="4631" y="3442"/>
            <a:chExt cx="40" cy="43"/>
          </a:xfrm>
        </p:grpSpPr>
        <p:sp>
          <p:nvSpPr>
            <p:cNvPr id="25751" name="Freeform 104"/>
            <p:cNvSpPr>
              <a:spLocks/>
            </p:cNvSpPr>
            <p:nvPr/>
          </p:nvSpPr>
          <p:spPr bwMode="auto">
            <a:xfrm>
              <a:off x="4631" y="3442"/>
              <a:ext cx="40" cy="42"/>
            </a:xfrm>
            <a:custGeom>
              <a:avLst/>
              <a:gdLst>
                <a:gd name="T0" fmla="*/ 2 w 51"/>
                <a:gd name="T1" fmla="*/ 4 h 49"/>
                <a:gd name="T2" fmla="*/ 0 w 51"/>
                <a:gd name="T3" fmla="*/ 0 h 49"/>
                <a:gd name="T4" fmla="*/ 2 w 51"/>
                <a:gd name="T5" fmla="*/ 1 h 49"/>
                <a:gd name="T6" fmla="*/ 2 w 51"/>
                <a:gd name="T7" fmla="*/ 4 h 49"/>
                <a:gd name="T8" fmla="*/ 2 w 51"/>
                <a:gd name="T9" fmla="*/ 4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9"/>
                <a:gd name="T17" fmla="*/ 51 w 51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9">
                  <a:moveTo>
                    <a:pt x="2" y="48"/>
                  </a:moveTo>
                  <a:lnTo>
                    <a:pt x="0" y="0"/>
                  </a:lnTo>
                  <a:lnTo>
                    <a:pt x="51" y="1"/>
                  </a:lnTo>
                  <a:lnTo>
                    <a:pt x="51" y="49"/>
                  </a:lnTo>
                  <a:lnTo>
                    <a:pt x="2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5752" name="Freeform 105"/>
            <p:cNvSpPr>
              <a:spLocks/>
            </p:cNvSpPr>
            <p:nvPr/>
          </p:nvSpPr>
          <p:spPr bwMode="auto">
            <a:xfrm>
              <a:off x="4632" y="3442"/>
              <a:ext cx="39" cy="43"/>
            </a:xfrm>
            <a:custGeom>
              <a:avLst/>
              <a:gdLst>
                <a:gd name="T0" fmla="*/ 2 w 50"/>
                <a:gd name="T1" fmla="*/ 4 h 50"/>
                <a:gd name="T2" fmla="*/ 0 w 50"/>
                <a:gd name="T3" fmla="*/ 4 h 50"/>
                <a:gd name="T4" fmla="*/ 0 w 50"/>
                <a:gd name="T5" fmla="*/ 0 h 50"/>
                <a:gd name="T6" fmla="*/ 2 w 50"/>
                <a:gd name="T7" fmla="*/ 4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0"/>
                <a:gd name="T13" fmla="*/ 0 h 50"/>
                <a:gd name="T14" fmla="*/ 50 w 50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" h="50">
                  <a:moveTo>
                    <a:pt x="50" y="50"/>
                  </a:moveTo>
                  <a:lnTo>
                    <a:pt x="0" y="50"/>
                  </a:lnTo>
                  <a:lnTo>
                    <a:pt x="0" y="0"/>
                  </a:lnTo>
                  <a:lnTo>
                    <a:pt x="50" y="50"/>
                  </a:lnTo>
                  <a:close/>
                </a:path>
              </a:pathLst>
            </a:custGeom>
            <a:solidFill>
              <a:srgbClr val="CC99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</p:grpSp>
      <p:sp>
        <p:nvSpPr>
          <p:cNvPr id="25663" name="Freeform 106"/>
          <p:cNvSpPr>
            <a:spLocks/>
          </p:cNvSpPr>
          <p:nvPr/>
        </p:nvSpPr>
        <p:spPr bwMode="auto">
          <a:xfrm>
            <a:off x="6845300" y="1766888"/>
            <a:ext cx="325438" cy="127000"/>
          </a:xfrm>
          <a:custGeom>
            <a:avLst/>
            <a:gdLst>
              <a:gd name="T0" fmla="*/ 0 w 189"/>
              <a:gd name="T1" fmla="*/ 2147483647 h 72"/>
              <a:gd name="T2" fmla="*/ 2147483647 w 189"/>
              <a:gd name="T3" fmla="*/ 2147483647 h 72"/>
              <a:gd name="T4" fmla="*/ 2147483647 w 189"/>
              <a:gd name="T5" fmla="*/ 0 h 72"/>
              <a:gd name="T6" fmla="*/ 0 60000 65536"/>
              <a:gd name="T7" fmla="*/ 0 60000 65536"/>
              <a:gd name="T8" fmla="*/ 0 60000 65536"/>
              <a:gd name="T9" fmla="*/ 0 w 189"/>
              <a:gd name="T10" fmla="*/ 0 h 72"/>
              <a:gd name="T11" fmla="*/ 189 w 189"/>
              <a:gd name="T12" fmla="*/ 72 h 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9" h="72">
                <a:moveTo>
                  <a:pt x="0" y="72"/>
                </a:moveTo>
                <a:lnTo>
                  <a:pt x="113" y="58"/>
                </a:lnTo>
                <a:lnTo>
                  <a:pt x="189" y="0"/>
                </a:lnTo>
              </a:path>
            </a:pathLst>
          </a:custGeom>
          <a:noFill/>
          <a:ln w="1905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64" name="Oval 107"/>
          <p:cNvSpPr>
            <a:spLocks noChangeArrowheads="1"/>
          </p:cNvSpPr>
          <p:nvPr/>
        </p:nvSpPr>
        <p:spPr bwMode="auto">
          <a:xfrm>
            <a:off x="5561013" y="5014913"/>
            <a:ext cx="74612" cy="82550"/>
          </a:xfrm>
          <a:prstGeom prst="ellipse">
            <a:avLst/>
          </a:prstGeom>
          <a:solidFill>
            <a:srgbClr val="008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65" name="Freeform 108"/>
          <p:cNvSpPr>
            <a:spLocks/>
          </p:cNvSpPr>
          <p:nvPr/>
        </p:nvSpPr>
        <p:spPr bwMode="auto">
          <a:xfrm>
            <a:off x="1547813" y="2476500"/>
            <a:ext cx="852487" cy="292100"/>
          </a:xfrm>
          <a:custGeom>
            <a:avLst/>
            <a:gdLst>
              <a:gd name="T0" fmla="*/ 2147483647 w 9260"/>
              <a:gd name="T1" fmla="*/ 0 h 8102"/>
              <a:gd name="T2" fmla="*/ 2147483647 w 9260"/>
              <a:gd name="T3" fmla="*/ 2147483647 h 8102"/>
              <a:gd name="T4" fmla="*/ 2147483647 w 9260"/>
              <a:gd name="T5" fmla="*/ 2147483647 h 8102"/>
              <a:gd name="T6" fmla="*/ 2147483647 w 9260"/>
              <a:gd name="T7" fmla="*/ 2147483647 h 8102"/>
              <a:gd name="T8" fmla="*/ 0 w 9260"/>
              <a:gd name="T9" fmla="*/ 2147483647 h 8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60"/>
              <a:gd name="T16" fmla="*/ 0 h 8102"/>
              <a:gd name="T17" fmla="*/ 9260 w 9260"/>
              <a:gd name="T18" fmla="*/ 8102 h 81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60" h="8102">
                <a:moveTo>
                  <a:pt x="9260" y="0"/>
                </a:moveTo>
                <a:cubicBezTo>
                  <a:pt x="9070" y="310"/>
                  <a:pt x="7704" y="2257"/>
                  <a:pt x="7152" y="2479"/>
                </a:cubicBezTo>
                <a:cubicBezTo>
                  <a:pt x="6618" y="2656"/>
                  <a:pt x="6158" y="3601"/>
                  <a:pt x="5227" y="4177"/>
                </a:cubicBezTo>
                <a:cubicBezTo>
                  <a:pt x="4279" y="4663"/>
                  <a:pt x="3463" y="3707"/>
                  <a:pt x="2342" y="5167"/>
                </a:cubicBezTo>
                <a:cubicBezTo>
                  <a:pt x="1342" y="6140"/>
                  <a:pt x="293" y="7527"/>
                  <a:pt x="0" y="8102"/>
                </a:cubicBezTo>
              </a:path>
            </a:pathLst>
          </a:custGeom>
          <a:noFill/>
          <a:ln w="2540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66" name="Freeform 113"/>
          <p:cNvSpPr>
            <a:spLocks/>
          </p:cNvSpPr>
          <p:nvPr/>
        </p:nvSpPr>
        <p:spPr bwMode="auto">
          <a:xfrm>
            <a:off x="3744913" y="1903413"/>
            <a:ext cx="3011487" cy="711200"/>
          </a:xfrm>
          <a:custGeom>
            <a:avLst/>
            <a:gdLst>
              <a:gd name="T0" fmla="*/ 2147483647 w 1746"/>
              <a:gd name="T1" fmla="*/ 0 h 404"/>
              <a:gd name="T2" fmla="*/ 2147483647 w 1746"/>
              <a:gd name="T3" fmla="*/ 2147483647 h 404"/>
              <a:gd name="T4" fmla="*/ 2147483647 w 1746"/>
              <a:gd name="T5" fmla="*/ 2147483647 h 404"/>
              <a:gd name="T6" fmla="*/ 2147483647 w 1746"/>
              <a:gd name="T7" fmla="*/ 2147483647 h 404"/>
              <a:gd name="T8" fmla="*/ 2147483647 w 1746"/>
              <a:gd name="T9" fmla="*/ 2147483647 h 404"/>
              <a:gd name="T10" fmla="*/ 2147483647 w 1746"/>
              <a:gd name="T11" fmla="*/ 2147483647 h 404"/>
              <a:gd name="T12" fmla="*/ 2147483647 w 1746"/>
              <a:gd name="T13" fmla="*/ 2147483647 h 404"/>
              <a:gd name="T14" fmla="*/ 2147483647 w 1746"/>
              <a:gd name="T15" fmla="*/ 2147483647 h 404"/>
              <a:gd name="T16" fmla="*/ 2147483647 w 1746"/>
              <a:gd name="T17" fmla="*/ 2147483647 h 404"/>
              <a:gd name="T18" fmla="*/ 2147483647 w 1746"/>
              <a:gd name="T19" fmla="*/ 2147483647 h 404"/>
              <a:gd name="T20" fmla="*/ 2147483647 w 1746"/>
              <a:gd name="T21" fmla="*/ 2147483647 h 404"/>
              <a:gd name="T22" fmla="*/ 2147483647 w 1746"/>
              <a:gd name="T23" fmla="*/ 2147483647 h 404"/>
              <a:gd name="T24" fmla="*/ 2147483647 w 1746"/>
              <a:gd name="T25" fmla="*/ 2147483647 h 404"/>
              <a:gd name="T26" fmla="*/ 2147483647 w 1746"/>
              <a:gd name="T27" fmla="*/ 2147483647 h 404"/>
              <a:gd name="T28" fmla="*/ 2147483647 w 1746"/>
              <a:gd name="T29" fmla="*/ 2147483647 h 404"/>
              <a:gd name="T30" fmla="*/ 2147483647 w 1746"/>
              <a:gd name="T31" fmla="*/ 2147483647 h 404"/>
              <a:gd name="T32" fmla="*/ 2147483647 w 1746"/>
              <a:gd name="T33" fmla="*/ 2147483647 h 404"/>
              <a:gd name="T34" fmla="*/ 2147483647 w 1746"/>
              <a:gd name="T35" fmla="*/ 2147483647 h 404"/>
              <a:gd name="T36" fmla="*/ 2147483647 w 1746"/>
              <a:gd name="T37" fmla="*/ 2147483647 h 404"/>
              <a:gd name="T38" fmla="*/ 2147483647 w 1746"/>
              <a:gd name="T39" fmla="*/ 2147483647 h 404"/>
              <a:gd name="T40" fmla="*/ 2147483647 w 1746"/>
              <a:gd name="T41" fmla="*/ 2147483647 h 404"/>
              <a:gd name="T42" fmla="*/ 2147483647 w 1746"/>
              <a:gd name="T43" fmla="*/ 2147483647 h 404"/>
              <a:gd name="T44" fmla="*/ 2147483647 w 1746"/>
              <a:gd name="T45" fmla="*/ 2147483647 h 404"/>
              <a:gd name="T46" fmla="*/ 2147483647 w 1746"/>
              <a:gd name="T47" fmla="*/ 2147483647 h 404"/>
              <a:gd name="T48" fmla="*/ 2147483647 w 1746"/>
              <a:gd name="T49" fmla="*/ 2147483647 h 404"/>
              <a:gd name="T50" fmla="*/ 2147483647 w 1746"/>
              <a:gd name="T51" fmla="*/ 2147483647 h 404"/>
              <a:gd name="T52" fmla="*/ 2147483647 w 1746"/>
              <a:gd name="T53" fmla="*/ 2147483647 h 404"/>
              <a:gd name="T54" fmla="*/ 2147483647 w 1746"/>
              <a:gd name="T55" fmla="*/ 2147483647 h 404"/>
              <a:gd name="T56" fmla="*/ 2147483647 w 1746"/>
              <a:gd name="T57" fmla="*/ 2147483647 h 404"/>
              <a:gd name="T58" fmla="*/ 2147483647 w 1746"/>
              <a:gd name="T59" fmla="*/ 2147483647 h 404"/>
              <a:gd name="T60" fmla="*/ 2147483647 w 1746"/>
              <a:gd name="T61" fmla="*/ 2147483647 h 404"/>
              <a:gd name="T62" fmla="*/ 2147483647 w 1746"/>
              <a:gd name="T63" fmla="*/ 2147483647 h 404"/>
              <a:gd name="T64" fmla="*/ 2147483647 w 1746"/>
              <a:gd name="T65" fmla="*/ 2147483647 h 404"/>
              <a:gd name="T66" fmla="*/ 2147483647 w 1746"/>
              <a:gd name="T67" fmla="*/ 2147483647 h 404"/>
              <a:gd name="T68" fmla="*/ 2147483647 w 1746"/>
              <a:gd name="T69" fmla="*/ 2147483647 h 404"/>
              <a:gd name="T70" fmla="*/ 2147483647 w 1746"/>
              <a:gd name="T71" fmla="*/ 2147483647 h 404"/>
              <a:gd name="T72" fmla="*/ 2147483647 w 1746"/>
              <a:gd name="T73" fmla="*/ 2147483647 h 404"/>
              <a:gd name="T74" fmla="*/ 0 w 1746"/>
              <a:gd name="T75" fmla="*/ 2147483647 h 40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746"/>
              <a:gd name="T115" fmla="*/ 0 h 404"/>
              <a:gd name="T116" fmla="*/ 1746 w 1746"/>
              <a:gd name="T117" fmla="*/ 404 h 40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746" h="404">
                <a:moveTo>
                  <a:pt x="1746" y="0"/>
                </a:moveTo>
                <a:cubicBezTo>
                  <a:pt x="1736" y="4"/>
                  <a:pt x="1727" y="10"/>
                  <a:pt x="1719" y="17"/>
                </a:cubicBezTo>
                <a:cubicBezTo>
                  <a:pt x="1710" y="32"/>
                  <a:pt x="1703" y="40"/>
                  <a:pt x="1690" y="49"/>
                </a:cubicBezTo>
                <a:cubicBezTo>
                  <a:pt x="1672" y="78"/>
                  <a:pt x="1636" y="89"/>
                  <a:pt x="1607" y="94"/>
                </a:cubicBezTo>
                <a:cubicBezTo>
                  <a:pt x="1600" y="99"/>
                  <a:pt x="1595" y="100"/>
                  <a:pt x="1588" y="104"/>
                </a:cubicBezTo>
                <a:cubicBezTo>
                  <a:pt x="1577" y="110"/>
                  <a:pt x="1568" y="121"/>
                  <a:pt x="1557" y="125"/>
                </a:cubicBezTo>
                <a:cubicBezTo>
                  <a:pt x="1535" y="123"/>
                  <a:pt x="1526" y="106"/>
                  <a:pt x="1505" y="104"/>
                </a:cubicBezTo>
                <a:cubicBezTo>
                  <a:pt x="1481" y="95"/>
                  <a:pt x="1455" y="86"/>
                  <a:pt x="1430" y="78"/>
                </a:cubicBezTo>
                <a:cubicBezTo>
                  <a:pt x="1423" y="73"/>
                  <a:pt x="1418" y="75"/>
                  <a:pt x="1411" y="73"/>
                </a:cubicBezTo>
                <a:cubicBezTo>
                  <a:pt x="1398" y="62"/>
                  <a:pt x="1379" y="66"/>
                  <a:pt x="1363" y="64"/>
                </a:cubicBezTo>
                <a:cubicBezTo>
                  <a:pt x="1356" y="65"/>
                  <a:pt x="1351" y="65"/>
                  <a:pt x="1344" y="66"/>
                </a:cubicBezTo>
                <a:cubicBezTo>
                  <a:pt x="1340" y="67"/>
                  <a:pt x="1332" y="71"/>
                  <a:pt x="1332" y="71"/>
                </a:cubicBezTo>
                <a:cubicBezTo>
                  <a:pt x="1326" y="79"/>
                  <a:pt x="1316" y="80"/>
                  <a:pt x="1307" y="82"/>
                </a:cubicBezTo>
                <a:cubicBezTo>
                  <a:pt x="1292" y="99"/>
                  <a:pt x="1269" y="105"/>
                  <a:pt x="1249" y="108"/>
                </a:cubicBezTo>
                <a:cubicBezTo>
                  <a:pt x="1236" y="112"/>
                  <a:pt x="1224" y="113"/>
                  <a:pt x="1211" y="118"/>
                </a:cubicBezTo>
                <a:cubicBezTo>
                  <a:pt x="1198" y="129"/>
                  <a:pt x="1187" y="145"/>
                  <a:pt x="1172" y="153"/>
                </a:cubicBezTo>
                <a:cubicBezTo>
                  <a:pt x="1157" y="170"/>
                  <a:pt x="1144" y="190"/>
                  <a:pt x="1124" y="198"/>
                </a:cubicBezTo>
                <a:cubicBezTo>
                  <a:pt x="1118" y="208"/>
                  <a:pt x="1108" y="217"/>
                  <a:pt x="1099" y="223"/>
                </a:cubicBezTo>
                <a:cubicBezTo>
                  <a:pt x="1092" y="234"/>
                  <a:pt x="1078" y="245"/>
                  <a:pt x="1066" y="249"/>
                </a:cubicBezTo>
                <a:cubicBezTo>
                  <a:pt x="1042" y="268"/>
                  <a:pt x="1011" y="270"/>
                  <a:pt x="983" y="273"/>
                </a:cubicBezTo>
                <a:cubicBezTo>
                  <a:pt x="965" y="279"/>
                  <a:pt x="946" y="280"/>
                  <a:pt x="928" y="282"/>
                </a:cubicBezTo>
                <a:cubicBezTo>
                  <a:pt x="917" y="285"/>
                  <a:pt x="908" y="291"/>
                  <a:pt x="897" y="294"/>
                </a:cubicBezTo>
                <a:cubicBezTo>
                  <a:pt x="890" y="304"/>
                  <a:pt x="879" y="304"/>
                  <a:pt x="868" y="308"/>
                </a:cubicBezTo>
                <a:cubicBezTo>
                  <a:pt x="848" y="331"/>
                  <a:pt x="806" y="322"/>
                  <a:pt x="785" y="323"/>
                </a:cubicBezTo>
                <a:cubicBezTo>
                  <a:pt x="771" y="325"/>
                  <a:pt x="758" y="328"/>
                  <a:pt x="743" y="331"/>
                </a:cubicBezTo>
                <a:cubicBezTo>
                  <a:pt x="739" y="332"/>
                  <a:pt x="735" y="333"/>
                  <a:pt x="730" y="334"/>
                </a:cubicBezTo>
                <a:cubicBezTo>
                  <a:pt x="726" y="336"/>
                  <a:pt x="718" y="339"/>
                  <a:pt x="718" y="339"/>
                </a:cubicBezTo>
                <a:cubicBezTo>
                  <a:pt x="681" y="336"/>
                  <a:pt x="646" y="328"/>
                  <a:pt x="610" y="323"/>
                </a:cubicBezTo>
                <a:cubicBezTo>
                  <a:pt x="567" y="303"/>
                  <a:pt x="475" y="312"/>
                  <a:pt x="443" y="311"/>
                </a:cubicBezTo>
                <a:cubicBezTo>
                  <a:pt x="409" y="304"/>
                  <a:pt x="371" y="302"/>
                  <a:pt x="337" y="290"/>
                </a:cubicBezTo>
                <a:cubicBezTo>
                  <a:pt x="303" y="292"/>
                  <a:pt x="278" y="312"/>
                  <a:pt x="244" y="315"/>
                </a:cubicBezTo>
                <a:cubicBezTo>
                  <a:pt x="237" y="317"/>
                  <a:pt x="230" y="327"/>
                  <a:pt x="223" y="329"/>
                </a:cubicBezTo>
                <a:cubicBezTo>
                  <a:pt x="222" y="331"/>
                  <a:pt x="205" y="339"/>
                  <a:pt x="202" y="341"/>
                </a:cubicBezTo>
                <a:cubicBezTo>
                  <a:pt x="198" y="345"/>
                  <a:pt x="192" y="346"/>
                  <a:pt x="187" y="348"/>
                </a:cubicBezTo>
                <a:cubicBezTo>
                  <a:pt x="183" y="350"/>
                  <a:pt x="175" y="353"/>
                  <a:pt x="175" y="353"/>
                </a:cubicBezTo>
                <a:cubicBezTo>
                  <a:pt x="154" y="370"/>
                  <a:pt x="128" y="383"/>
                  <a:pt x="102" y="386"/>
                </a:cubicBezTo>
                <a:cubicBezTo>
                  <a:pt x="77" y="393"/>
                  <a:pt x="37" y="404"/>
                  <a:pt x="20" y="404"/>
                </a:cubicBezTo>
                <a:cubicBezTo>
                  <a:pt x="5" y="402"/>
                  <a:pt x="5" y="403"/>
                  <a:pt x="0" y="401"/>
                </a:cubicBezTo>
              </a:path>
            </a:pathLst>
          </a:custGeom>
          <a:noFill/>
          <a:ln w="254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67" name="Freeform 115"/>
          <p:cNvSpPr>
            <a:spLocks/>
          </p:cNvSpPr>
          <p:nvPr/>
        </p:nvSpPr>
        <p:spPr bwMode="auto">
          <a:xfrm>
            <a:off x="2409825" y="2486025"/>
            <a:ext cx="1338263" cy="404813"/>
          </a:xfrm>
          <a:custGeom>
            <a:avLst/>
            <a:gdLst>
              <a:gd name="T0" fmla="*/ 2147483647 w 1192"/>
              <a:gd name="T1" fmla="*/ 2147483647 h 312"/>
              <a:gd name="T2" fmla="*/ 2147483647 w 1192"/>
              <a:gd name="T3" fmla="*/ 2147483647 h 312"/>
              <a:gd name="T4" fmla="*/ 2147483647 w 1192"/>
              <a:gd name="T5" fmla="*/ 2147483647 h 312"/>
              <a:gd name="T6" fmla="*/ 2147483647 w 1192"/>
              <a:gd name="T7" fmla="*/ 2147483647 h 312"/>
              <a:gd name="T8" fmla="*/ 2147483647 w 1192"/>
              <a:gd name="T9" fmla="*/ 2147483647 h 312"/>
              <a:gd name="T10" fmla="*/ 2147483647 w 1192"/>
              <a:gd name="T11" fmla="*/ 2147483647 h 312"/>
              <a:gd name="T12" fmla="*/ 2147483647 w 1192"/>
              <a:gd name="T13" fmla="*/ 2147483647 h 312"/>
              <a:gd name="T14" fmla="*/ 2147483647 w 1192"/>
              <a:gd name="T15" fmla="*/ 2147483647 h 312"/>
              <a:gd name="T16" fmla="*/ 2147483647 w 1192"/>
              <a:gd name="T17" fmla="*/ 2147483647 h 312"/>
              <a:gd name="T18" fmla="*/ 2147483647 w 1192"/>
              <a:gd name="T19" fmla="*/ 2147483647 h 312"/>
              <a:gd name="T20" fmla="*/ 2147483647 w 1192"/>
              <a:gd name="T21" fmla="*/ 2147483647 h 312"/>
              <a:gd name="T22" fmla="*/ 2147483647 w 1192"/>
              <a:gd name="T23" fmla="*/ 2147483647 h 312"/>
              <a:gd name="T24" fmla="*/ 2147483647 w 1192"/>
              <a:gd name="T25" fmla="*/ 2147483647 h 312"/>
              <a:gd name="T26" fmla="*/ 2147483647 w 1192"/>
              <a:gd name="T27" fmla="*/ 2147483647 h 312"/>
              <a:gd name="T28" fmla="*/ 0 w 1192"/>
              <a:gd name="T29" fmla="*/ 0 h 3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192"/>
              <a:gd name="T46" fmla="*/ 0 h 312"/>
              <a:gd name="T47" fmla="*/ 1192 w 1192"/>
              <a:gd name="T48" fmla="*/ 312 h 31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192" h="312">
                <a:moveTo>
                  <a:pt x="1181" y="103"/>
                </a:moveTo>
                <a:cubicBezTo>
                  <a:pt x="1192" y="136"/>
                  <a:pt x="1189" y="182"/>
                  <a:pt x="1168" y="212"/>
                </a:cubicBezTo>
                <a:cubicBezTo>
                  <a:pt x="1164" y="225"/>
                  <a:pt x="1157" y="239"/>
                  <a:pt x="1149" y="250"/>
                </a:cubicBezTo>
                <a:cubicBezTo>
                  <a:pt x="1139" y="282"/>
                  <a:pt x="1113" y="298"/>
                  <a:pt x="1082" y="304"/>
                </a:cubicBezTo>
                <a:cubicBezTo>
                  <a:pt x="1002" y="302"/>
                  <a:pt x="977" y="312"/>
                  <a:pt x="922" y="295"/>
                </a:cubicBezTo>
                <a:cubicBezTo>
                  <a:pt x="875" y="263"/>
                  <a:pt x="838" y="243"/>
                  <a:pt x="781" y="234"/>
                </a:cubicBezTo>
                <a:cubicBezTo>
                  <a:pt x="634" y="185"/>
                  <a:pt x="467" y="191"/>
                  <a:pt x="314" y="189"/>
                </a:cubicBezTo>
                <a:cubicBezTo>
                  <a:pt x="276" y="182"/>
                  <a:pt x="237" y="176"/>
                  <a:pt x="199" y="167"/>
                </a:cubicBezTo>
                <a:cubicBezTo>
                  <a:pt x="188" y="156"/>
                  <a:pt x="176" y="149"/>
                  <a:pt x="164" y="141"/>
                </a:cubicBezTo>
                <a:cubicBezTo>
                  <a:pt x="147" y="129"/>
                  <a:pt x="134" y="110"/>
                  <a:pt x="119" y="96"/>
                </a:cubicBezTo>
                <a:cubicBezTo>
                  <a:pt x="111" y="88"/>
                  <a:pt x="101" y="82"/>
                  <a:pt x="93" y="74"/>
                </a:cubicBezTo>
                <a:cubicBezTo>
                  <a:pt x="77" y="56"/>
                  <a:pt x="52" y="33"/>
                  <a:pt x="29" y="26"/>
                </a:cubicBezTo>
                <a:cubicBezTo>
                  <a:pt x="23" y="22"/>
                  <a:pt x="15" y="21"/>
                  <a:pt x="10" y="16"/>
                </a:cubicBezTo>
                <a:cubicBezTo>
                  <a:pt x="8" y="14"/>
                  <a:pt x="9" y="10"/>
                  <a:pt x="7" y="7"/>
                </a:cubicBezTo>
                <a:cubicBezTo>
                  <a:pt x="5" y="4"/>
                  <a:pt x="0" y="0"/>
                  <a:pt x="0" y="0"/>
                </a:cubicBezTo>
              </a:path>
            </a:pathLst>
          </a:custGeom>
          <a:noFill/>
          <a:ln w="25400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grpSp>
        <p:nvGrpSpPr>
          <p:cNvPr id="25668" name="Group 119"/>
          <p:cNvGrpSpPr>
            <a:grpSpLocks/>
          </p:cNvGrpSpPr>
          <p:nvPr/>
        </p:nvGrpSpPr>
        <p:grpSpPr bwMode="auto">
          <a:xfrm>
            <a:off x="1422400" y="2803525"/>
            <a:ext cx="68263" cy="76200"/>
            <a:chOff x="1451" y="2109"/>
            <a:chExt cx="40" cy="43"/>
          </a:xfrm>
        </p:grpSpPr>
        <p:sp>
          <p:nvSpPr>
            <p:cNvPr id="25749" name="Freeform 120"/>
            <p:cNvSpPr>
              <a:spLocks/>
            </p:cNvSpPr>
            <p:nvPr/>
          </p:nvSpPr>
          <p:spPr bwMode="auto">
            <a:xfrm>
              <a:off x="1451" y="2109"/>
              <a:ext cx="40" cy="42"/>
            </a:xfrm>
            <a:custGeom>
              <a:avLst/>
              <a:gdLst>
                <a:gd name="T0" fmla="*/ 2 w 51"/>
                <a:gd name="T1" fmla="*/ 4 h 49"/>
                <a:gd name="T2" fmla="*/ 0 w 51"/>
                <a:gd name="T3" fmla="*/ 0 h 49"/>
                <a:gd name="T4" fmla="*/ 2 w 51"/>
                <a:gd name="T5" fmla="*/ 1 h 49"/>
                <a:gd name="T6" fmla="*/ 2 w 51"/>
                <a:gd name="T7" fmla="*/ 4 h 49"/>
                <a:gd name="T8" fmla="*/ 2 w 51"/>
                <a:gd name="T9" fmla="*/ 4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9"/>
                <a:gd name="T17" fmla="*/ 51 w 51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9">
                  <a:moveTo>
                    <a:pt x="2" y="48"/>
                  </a:moveTo>
                  <a:lnTo>
                    <a:pt x="0" y="0"/>
                  </a:lnTo>
                  <a:lnTo>
                    <a:pt x="51" y="1"/>
                  </a:lnTo>
                  <a:lnTo>
                    <a:pt x="51" y="49"/>
                  </a:lnTo>
                  <a:lnTo>
                    <a:pt x="2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5750" name="Freeform 121"/>
            <p:cNvSpPr>
              <a:spLocks/>
            </p:cNvSpPr>
            <p:nvPr/>
          </p:nvSpPr>
          <p:spPr bwMode="auto">
            <a:xfrm>
              <a:off x="1451" y="2109"/>
              <a:ext cx="39" cy="43"/>
            </a:xfrm>
            <a:custGeom>
              <a:avLst/>
              <a:gdLst>
                <a:gd name="T0" fmla="*/ 2 w 50"/>
                <a:gd name="T1" fmla="*/ 4 h 50"/>
                <a:gd name="T2" fmla="*/ 0 w 50"/>
                <a:gd name="T3" fmla="*/ 4 h 50"/>
                <a:gd name="T4" fmla="*/ 0 w 50"/>
                <a:gd name="T5" fmla="*/ 0 h 50"/>
                <a:gd name="T6" fmla="*/ 2 w 50"/>
                <a:gd name="T7" fmla="*/ 4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0"/>
                <a:gd name="T13" fmla="*/ 0 h 50"/>
                <a:gd name="T14" fmla="*/ 50 w 50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" h="50">
                  <a:moveTo>
                    <a:pt x="50" y="50"/>
                  </a:moveTo>
                  <a:lnTo>
                    <a:pt x="0" y="50"/>
                  </a:lnTo>
                  <a:lnTo>
                    <a:pt x="0" y="0"/>
                  </a:lnTo>
                  <a:lnTo>
                    <a:pt x="50" y="50"/>
                  </a:lnTo>
                  <a:close/>
                </a:path>
              </a:pathLst>
            </a:custGeom>
            <a:solidFill>
              <a:srgbClr val="CC99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</p:grpSp>
      <p:sp>
        <p:nvSpPr>
          <p:cNvPr id="25669" name="Text Box 126"/>
          <p:cNvSpPr txBox="1">
            <a:spLocks noChangeArrowheads="1"/>
          </p:cNvSpPr>
          <p:nvPr/>
        </p:nvSpPr>
        <p:spPr bwMode="auto">
          <a:xfrm>
            <a:off x="6991350" y="4987925"/>
            <a:ext cx="61912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ERG Nu.Ce. Nord</a:t>
            </a:r>
          </a:p>
        </p:txBody>
      </p:sp>
      <p:grpSp>
        <p:nvGrpSpPr>
          <p:cNvPr id="25670" name="Group 127"/>
          <p:cNvGrpSpPr>
            <a:grpSpLocks/>
          </p:cNvGrpSpPr>
          <p:nvPr/>
        </p:nvGrpSpPr>
        <p:grpSpPr bwMode="auto">
          <a:xfrm>
            <a:off x="6870700" y="4987925"/>
            <a:ext cx="85725" cy="98425"/>
            <a:chOff x="197" y="2334"/>
            <a:chExt cx="72" cy="84"/>
          </a:xfrm>
        </p:grpSpPr>
        <p:sp>
          <p:nvSpPr>
            <p:cNvPr id="25747" name="Freeform 128"/>
            <p:cNvSpPr>
              <a:spLocks/>
            </p:cNvSpPr>
            <p:nvPr/>
          </p:nvSpPr>
          <p:spPr bwMode="auto">
            <a:xfrm>
              <a:off x="197" y="2338"/>
              <a:ext cx="72" cy="80"/>
            </a:xfrm>
            <a:custGeom>
              <a:avLst/>
              <a:gdLst>
                <a:gd name="T0" fmla="*/ 0 w 72"/>
                <a:gd name="T1" fmla="*/ 0 h 80"/>
                <a:gd name="T2" fmla="*/ 0 w 72"/>
                <a:gd name="T3" fmla="*/ 80 h 80"/>
                <a:gd name="T4" fmla="*/ 72 w 72"/>
                <a:gd name="T5" fmla="*/ 80 h 80"/>
                <a:gd name="T6" fmla="*/ 0 w 72"/>
                <a:gd name="T7" fmla="*/ 0 h 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80"/>
                <a:gd name="T14" fmla="*/ 72 w 72"/>
                <a:gd name="T15" fmla="*/ 80 h 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80">
                  <a:moveTo>
                    <a:pt x="0" y="0"/>
                  </a:moveTo>
                  <a:lnTo>
                    <a:pt x="0" y="80"/>
                  </a:lnTo>
                  <a:lnTo>
                    <a:pt x="72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5748" name="Freeform 129"/>
            <p:cNvSpPr>
              <a:spLocks/>
            </p:cNvSpPr>
            <p:nvPr/>
          </p:nvSpPr>
          <p:spPr bwMode="auto">
            <a:xfrm>
              <a:off x="197" y="2334"/>
              <a:ext cx="72" cy="84"/>
            </a:xfrm>
            <a:custGeom>
              <a:avLst/>
              <a:gdLst>
                <a:gd name="T0" fmla="*/ 72 w 72"/>
                <a:gd name="T1" fmla="*/ 84 h 84"/>
                <a:gd name="T2" fmla="*/ 72 w 72"/>
                <a:gd name="T3" fmla="*/ 0 h 84"/>
                <a:gd name="T4" fmla="*/ 0 w 72"/>
                <a:gd name="T5" fmla="*/ 0 h 84"/>
                <a:gd name="T6" fmla="*/ 72 w 72"/>
                <a:gd name="T7" fmla="*/ 84 h 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84"/>
                <a:gd name="T14" fmla="*/ 72 w 72"/>
                <a:gd name="T15" fmla="*/ 84 h 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84">
                  <a:moveTo>
                    <a:pt x="72" y="84"/>
                  </a:moveTo>
                  <a:lnTo>
                    <a:pt x="72" y="0"/>
                  </a:lnTo>
                  <a:lnTo>
                    <a:pt x="0" y="0"/>
                  </a:lnTo>
                  <a:lnTo>
                    <a:pt x="72" y="8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</p:grpSp>
      <p:sp>
        <p:nvSpPr>
          <p:cNvPr id="25671" name="Freeform 132"/>
          <p:cNvSpPr>
            <a:spLocks/>
          </p:cNvSpPr>
          <p:nvPr/>
        </p:nvSpPr>
        <p:spPr bwMode="auto">
          <a:xfrm>
            <a:off x="6119813" y="3779838"/>
            <a:ext cx="609600" cy="1250950"/>
          </a:xfrm>
          <a:custGeom>
            <a:avLst/>
            <a:gdLst>
              <a:gd name="T0" fmla="*/ 0 w 353"/>
              <a:gd name="T1" fmla="*/ 0 h 711"/>
              <a:gd name="T2" fmla="*/ 2147483647 w 353"/>
              <a:gd name="T3" fmla="*/ 2147483647 h 711"/>
              <a:gd name="T4" fmla="*/ 2147483647 w 353"/>
              <a:gd name="T5" fmla="*/ 2147483647 h 711"/>
              <a:gd name="T6" fmla="*/ 2147483647 w 353"/>
              <a:gd name="T7" fmla="*/ 2147483647 h 711"/>
              <a:gd name="T8" fmla="*/ 2147483647 w 353"/>
              <a:gd name="T9" fmla="*/ 2147483647 h 711"/>
              <a:gd name="T10" fmla="*/ 2147483647 w 353"/>
              <a:gd name="T11" fmla="*/ 2147483647 h 711"/>
              <a:gd name="T12" fmla="*/ 2147483647 w 353"/>
              <a:gd name="T13" fmla="*/ 2147483647 h 711"/>
              <a:gd name="T14" fmla="*/ 2147483647 w 353"/>
              <a:gd name="T15" fmla="*/ 2147483647 h 711"/>
              <a:gd name="T16" fmla="*/ 2147483647 w 353"/>
              <a:gd name="T17" fmla="*/ 2147483647 h 7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3"/>
              <a:gd name="T28" fmla="*/ 0 h 711"/>
              <a:gd name="T29" fmla="*/ 353 w 353"/>
              <a:gd name="T30" fmla="*/ 711 h 7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3" h="711">
                <a:moveTo>
                  <a:pt x="0" y="0"/>
                </a:moveTo>
                <a:lnTo>
                  <a:pt x="5" y="85"/>
                </a:lnTo>
                <a:lnTo>
                  <a:pt x="66" y="177"/>
                </a:lnTo>
                <a:lnTo>
                  <a:pt x="174" y="289"/>
                </a:lnTo>
                <a:lnTo>
                  <a:pt x="226" y="433"/>
                </a:lnTo>
                <a:lnTo>
                  <a:pt x="282" y="529"/>
                </a:lnTo>
                <a:lnTo>
                  <a:pt x="338" y="583"/>
                </a:lnTo>
                <a:lnTo>
                  <a:pt x="353" y="654"/>
                </a:lnTo>
                <a:lnTo>
                  <a:pt x="330" y="711"/>
                </a:lnTo>
              </a:path>
            </a:pathLst>
          </a:cu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73" name="Oval 140"/>
          <p:cNvSpPr>
            <a:spLocks noChangeAspect="1" noChangeArrowheads="1"/>
          </p:cNvSpPr>
          <p:nvPr/>
        </p:nvSpPr>
        <p:spPr bwMode="auto">
          <a:xfrm>
            <a:off x="6202363" y="4046538"/>
            <a:ext cx="90487" cy="9207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74" name="Oval 143"/>
          <p:cNvSpPr>
            <a:spLocks noChangeArrowheads="1"/>
          </p:cNvSpPr>
          <p:nvPr/>
        </p:nvSpPr>
        <p:spPr bwMode="auto">
          <a:xfrm>
            <a:off x="6797675" y="1847850"/>
            <a:ext cx="90488" cy="90488"/>
          </a:xfrm>
          <a:prstGeom prst="ellipse">
            <a:avLst/>
          </a:prstGeom>
          <a:solidFill>
            <a:srgbClr val="FF33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grpSp>
        <p:nvGrpSpPr>
          <p:cNvPr id="25675" name="Group 144"/>
          <p:cNvGrpSpPr>
            <a:grpSpLocks noChangeAspect="1"/>
          </p:cNvGrpSpPr>
          <p:nvPr/>
        </p:nvGrpSpPr>
        <p:grpSpPr bwMode="auto">
          <a:xfrm>
            <a:off x="6951663" y="1739900"/>
            <a:ext cx="74612" cy="73025"/>
            <a:chOff x="3150" y="2789"/>
            <a:chExt cx="43" cy="43"/>
          </a:xfrm>
        </p:grpSpPr>
        <p:sp>
          <p:nvSpPr>
            <p:cNvPr id="25745" name="Oval 145"/>
            <p:cNvSpPr>
              <a:spLocks noChangeAspect="1" noChangeArrowheads="1"/>
            </p:cNvSpPr>
            <p:nvPr/>
          </p:nvSpPr>
          <p:spPr bwMode="auto">
            <a:xfrm>
              <a:off x="3150" y="2789"/>
              <a:ext cx="43" cy="43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5746" name="Freeform 146"/>
            <p:cNvSpPr>
              <a:spLocks noChangeAspect="1"/>
            </p:cNvSpPr>
            <p:nvPr/>
          </p:nvSpPr>
          <p:spPr bwMode="auto">
            <a:xfrm>
              <a:off x="3153" y="2793"/>
              <a:ext cx="32" cy="33"/>
            </a:xfrm>
            <a:custGeom>
              <a:avLst/>
              <a:gdLst>
                <a:gd name="T0" fmla="*/ 5 w 32"/>
                <a:gd name="T1" fmla="*/ 33 h 33"/>
                <a:gd name="T2" fmla="*/ 0 w 32"/>
                <a:gd name="T3" fmla="*/ 17 h 33"/>
                <a:gd name="T4" fmla="*/ 6 w 32"/>
                <a:gd name="T5" fmla="*/ 3 h 33"/>
                <a:gd name="T6" fmla="*/ 20 w 32"/>
                <a:gd name="T7" fmla="*/ 0 h 33"/>
                <a:gd name="T8" fmla="*/ 32 w 32"/>
                <a:gd name="T9" fmla="*/ 3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3"/>
                <a:gd name="T17" fmla="*/ 32 w 32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3">
                  <a:moveTo>
                    <a:pt x="5" y="33"/>
                  </a:moveTo>
                  <a:lnTo>
                    <a:pt x="0" y="17"/>
                  </a:lnTo>
                  <a:lnTo>
                    <a:pt x="6" y="3"/>
                  </a:lnTo>
                  <a:lnTo>
                    <a:pt x="20" y="0"/>
                  </a:lnTo>
                  <a:lnTo>
                    <a:pt x="32" y="3"/>
                  </a:lnTo>
                </a:path>
              </a:pathLst>
            </a:custGeom>
            <a:solidFill>
              <a:schemeClr val="tx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</p:grpSp>
      <p:sp>
        <p:nvSpPr>
          <p:cNvPr id="25676" name="Text Box 147"/>
          <p:cNvSpPr txBox="1">
            <a:spLocks noChangeArrowheads="1"/>
          </p:cNvSpPr>
          <p:nvPr/>
        </p:nvSpPr>
        <p:spPr bwMode="auto">
          <a:xfrm>
            <a:off x="8007350" y="841375"/>
            <a:ext cx="6889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rgbClr val="FF0000"/>
                </a:solidFill>
                <a:latin typeface="Arial" charset="0"/>
              </a:rPr>
              <a:t>RIZZICONI</a:t>
            </a:r>
            <a:endParaRPr lang="it-IT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48" name="Text Box 148"/>
          <p:cNvSpPr txBox="1">
            <a:spLocks noChangeArrowheads="1"/>
          </p:cNvSpPr>
          <p:nvPr/>
        </p:nvSpPr>
        <p:spPr bwMode="auto">
          <a:xfrm>
            <a:off x="7162800" y="1527175"/>
            <a:ext cx="987425" cy="201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76810" tIns="38405" rIns="76810" bIns="38405">
            <a:spAutoFit/>
          </a:bodyPr>
          <a:lstStyle/>
          <a:p>
            <a:pPr defTabSz="768350" eaLnBrk="0" hangingPunct="0">
              <a:defRPr/>
            </a:pPr>
            <a:r>
              <a:rPr lang="it-IT" sz="800" b="1" dirty="0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VILLAFRANCA</a:t>
            </a:r>
          </a:p>
        </p:txBody>
      </p:sp>
      <p:sp>
        <p:nvSpPr>
          <p:cNvPr id="25678" name="Oval 64"/>
          <p:cNvSpPr>
            <a:spLocks noChangeArrowheads="1"/>
          </p:cNvSpPr>
          <p:nvPr/>
        </p:nvSpPr>
        <p:spPr bwMode="auto">
          <a:xfrm>
            <a:off x="6073775" y="3713163"/>
            <a:ext cx="90488" cy="90487"/>
          </a:xfrm>
          <a:prstGeom prst="ellipse">
            <a:avLst/>
          </a:prstGeom>
          <a:solidFill>
            <a:srgbClr val="FF33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0" name="Text Box 141"/>
          <p:cNvSpPr txBox="1">
            <a:spLocks noChangeArrowheads="1"/>
          </p:cNvSpPr>
          <p:nvPr/>
        </p:nvSpPr>
        <p:spPr bwMode="auto">
          <a:xfrm>
            <a:off x="6243638" y="3957638"/>
            <a:ext cx="779462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spAutoFit/>
          </a:bodyPr>
          <a:lstStyle/>
          <a:p>
            <a:pPr defTabSz="768350" eaLnBrk="0" hangingPunct="0">
              <a:defRPr/>
            </a:pPr>
            <a:r>
              <a:rPr lang="it-IT" sz="800" b="1" dirty="0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PANTANO</a:t>
            </a:r>
          </a:p>
        </p:txBody>
      </p:sp>
      <p:sp>
        <p:nvSpPr>
          <p:cNvPr id="251" name="Text Box 122"/>
          <p:cNvSpPr txBox="1">
            <a:spLocks noChangeArrowheads="1"/>
          </p:cNvSpPr>
          <p:nvPr/>
        </p:nvSpPr>
        <p:spPr bwMode="auto">
          <a:xfrm>
            <a:off x="6042025" y="4737100"/>
            <a:ext cx="5984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68350" eaLnBrk="0" hangingPunct="0">
              <a:defRPr/>
            </a:pPr>
            <a:r>
              <a:rPr lang="it-IT" sz="800" b="1" dirty="0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MELILLI</a:t>
            </a:r>
          </a:p>
        </p:txBody>
      </p:sp>
      <p:sp>
        <p:nvSpPr>
          <p:cNvPr id="25681" name="Line 154"/>
          <p:cNvSpPr>
            <a:spLocks noChangeShapeType="1"/>
          </p:cNvSpPr>
          <p:nvPr/>
        </p:nvSpPr>
        <p:spPr bwMode="auto">
          <a:xfrm>
            <a:off x="6689725" y="5048250"/>
            <a:ext cx="215900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82" name="Text Box 155"/>
          <p:cNvSpPr txBox="1">
            <a:spLocks noChangeArrowheads="1"/>
          </p:cNvSpPr>
          <p:nvPr/>
        </p:nvSpPr>
        <p:spPr bwMode="auto">
          <a:xfrm>
            <a:off x="6462713" y="5122863"/>
            <a:ext cx="2905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PRIOLO</a:t>
            </a:r>
            <a:endParaRPr lang="it-IT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83" name="Line 156"/>
          <p:cNvSpPr>
            <a:spLocks noChangeShapeType="1"/>
          </p:cNvSpPr>
          <p:nvPr/>
        </p:nvSpPr>
        <p:spPr bwMode="auto">
          <a:xfrm>
            <a:off x="6627813" y="4913313"/>
            <a:ext cx="46037" cy="122237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84" name="Line 157"/>
          <p:cNvSpPr>
            <a:spLocks noChangeShapeType="1"/>
          </p:cNvSpPr>
          <p:nvPr/>
        </p:nvSpPr>
        <p:spPr bwMode="auto">
          <a:xfrm>
            <a:off x="6651625" y="4891088"/>
            <a:ext cx="52388" cy="117475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85" name="Oval 151"/>
          <p:cNvSpPr>
            <a:spLocks noChangeAspect="1" noChangeArrowheads="1"/>
          </p:cNvSpPr>
          <p:nvPr/>
        </p:nvSpPr>
        <p:spPr bwMode="auto">
          <a:xfrm>
            <a:off x="6584950" y="4849813"/>
            <a:ext cx="90488" cy="90487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86" name="Oval 152"/>
          <p:cNvSpPr>
            <a:spLocks noChangeAspect="1" noChangeArrowheads="1"/>
          </p:cNvSpPr>
          <p:nvPr/>
        </p:nvSpPr>
        <p:spPr bwMode="auto">
          <a:xfrm>
            <a:off x="6637338" y="4997450"/>
            <a:ext cx="90487" cy="90488"/>
          </a:xfrm>
          <a:prstGeom prst="ellipse">
            <a:avLst/>
          </a:prstGeom>
          <a:solidFill>
            <a:srgbClr val="FF33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87" name="Text Box 158"/>
          <p:cNvSpPr txBox="1">
            <a:spLocks noChangeArrowheads="1"/>
          </p:cNvSpPr>
          <p:nvPr/>
        </p:nvSpPr>
        <p:spPr bwMode="auto">
          <a:xfrm>
            <a:off x="1527175" y="2693988"/>
            <a:ext cx="627063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600">
                <a:solidFill>
                  <a:schemeClr val="tx1"/>
                </a:solidFill>
                <a:latin typeface="Arial" charset="0"/>
              </a:rPr>
              <a:t>FULGATORE</a:t>
            </a:r>
          </a:p>
        </p:txBody>
      </p:sp>
      <p:sp>
        <p:nvSpPr>
          <p:cNvPr id="25688" name="Freeform 109"/>
          <p:cNvSpPr>
            <a:spLocks/>
          </p:cNvSpPr>
          <p:nvPr/>
        </p:nvSpPr>
        <p:spPr bwMode="auto">
          <a:xfrm>
            <a:off x="2020888" y="2889250"/>
            <a:ext cx="1236662" cy="490538"/>
          </a:xfrm>
          <a:custGeom>
            <a:avLst/>
            <a:gdLst>
              <a:gd name="T0" fmla="*/ 0 w 717"/>
              <a:gd name="T1" fmla="*/ 2147483647 h 279"/>
              <a:gd name="T2" fmla="*/ 2147483647 w 717"/>
              <a:gd name="T3" fmla="*/ 0 h 279"/>
              <a:gd name="T4" fmla="*/ 0 60000 65536"/>
              <a:gd name="T5" fmla="*/ 0 60000 65536"/>
              <a:gd name="T6" fmla="*/ 0 w 717"/>
              <a:gd name="T7" fmla="*/ 0 h 279"/>
              <a:gd name="T8" fmla="*/ 717 w 717"/>
              <a:gd name="T9" fmla="*/ 279 h 27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17" h="279">
                <a:moveTo>
                  <a:pt x="0" y="279"/>
                </a:moveTo>
                <a:lnTo>
                  <a:pt x="717" y="0"/>
                </a:lnTo>
              </a:path>
            </a:pathLst>
          </a:cu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89" name="Oval 116"/>
          <p:cNvSpPr>
            <a:spLocks noChangeAspect="1" noChangeArrowheads="1"/>
          </p:cNvSpPr>
          <p:nvPr/>
        </p:nvSpPr>
        <p:spPr bwMode="auto">
          <a:xfrm>
            <a:off x="1958975" y="3322638"/>
            <a:ext cx="90488" cy="96837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90" name="Text Box 43"/>
          <p:cNvSpPr txBox="1">
            <a:spLocks noChangeArrowheads="1"/>
          </p:cNvSpPr>
          <p:nvPr/>
        </p:nvSpPr>
        <p:spPr bwMode="auto">
          <a:xfrm>
            <a:off x="3203575" y="4622800"/>
            <a:ext cx="93821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800" b="1">
                <a:solidFill>
                  <a:srgbClr val="008000"/>
                </a:solidFill>
                <a:latin typeface="Arial" charset="0"/>
              </a:rPr>
              <a:t>SE 220 kV AGRIGENTO</a:t>
            </a:r>
          </a:p>
        </p:txBody>
      </p:sp>
      <p:sp>
        <p:nvSpPr>
          <p:cNvPr id="25691" name="Freeform 109"/>
          <p:cNvSpPr>
            <a:spLocks/>
          </p:cNvSpPr>
          <p:nvPr/>
        </p:nvSpPr>
        <p:spPr bwMode="auto">
          <a:xfrm>
            <a:off x="3506788" y="4295775"/>
            <a:ext cx="88900" cy="168275"/>
          </a:xfrm>
          <a:custGeom>
            <a:avLst/>
            <a:gdLst>
              <a:gd name="T0" fmla="*/ 0 w 51"/>
              <a:gd name="T1" fmla="*/ 2147483647 h 95"/>
              <a:gd name="T2" fmla="*/ 2147483647 w 51"/>
              <a:gd name="T3" fmla="*/ 0 h 95"/>
              <a:gd name="T4" fmla="*/ 0 60000 65536"/>
              <a:gd name="T5" fmla="*/ 0 60000 65536"/>
              <a:gd name="T6" fmla="*/ 0 w 51"/>
              <a:gd name="T7" fmla="*/ 0 h 95"/>
              <a:gd name="T8" fmla="*/ 51 w 51"/>
              <a:gd name="T9" fmla="*/ 95 h 9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" h="95">
                <a:moveTo>
                  <a:pt x="0" y="95"/>
                </a:moveTo>
                <a:cubicBezTo>
                  <a:pt x="14" y="80"/>
                  <a:pt x="37" y="16"/>
                  <a:pt x="51" y="0"/>
                </a:cubicBezTo>
              </a:path>
            </a:pathLst>
          </a:custGeom>
          <a:noFill/>
          <a:ln w="1905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92" name="Freeform 109"/>
          <p:cNvSpPr>
            <a:spLocks/>
          </p:cNvSpPr>
          <p:nvPr/>
        </p:nvSpPr>
        <p:spPr bwMode="auto">
          <a:xfrm>
            <a:off x="3478213" y="4248150"/>
            <a:ext cx="52387" cy="201613"/>
          </a:xfrm>
          <a:custGeom>
            <a:avLst/>
            <a:gdLst>
              <a:gd name="T0" fmla="*/ 0 w 30"/>
              <a:gd name="T1" fmla="*/ 2147483647 h 114"/>
              <a:gd name="T2" fmla="*/ 2147483647 w 30"/>
              <a:gd name="T3" fmla="*/ 0 h 114"/>
              <a:gd name="T4" fmla="*/ 0 60000 65536"/>
              <a:gd name="T5" fmla="*/ 0 60000 65536"/>
              <a:gd name="T6" fmla="*/ 0 w 30"/>
              <a:gd name="T7" fmla="*/ 0 h 114"/>
              <a:gd name="T8" fmla="*/ 30 w 30"/>
              <a:gd name="T9" fmla="*/ 114 h 1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114">
                <a:moveTo>
                  <a:pt x="0" y="114"/>
                </a:moveTo>
                <a:cubicBezTo>
                  <a:pt x="14" y="99"/>
                  <a:pt x="16" y="16"/>
                  <a:pt x="30" y="0"/>
                </a:cubicBezTo>
              </a:path>
            </a:pathLst>
          </a:custGeom>
          <a:noFill/>
          <a:ln w="1905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93" name="Oval 116"/>
          <p:cNvSpPr>
            <a:spLocks noChangeAspect="1" noChangeArrowheads="1"/>
          </p:cNvSpPr>
          <p:nvPr/>
        </p:nvSpPr>
        <p:spPr bwMode="auto">
          <a:xfrm>
            <a:off x="3438525" y="4435475"/>
            <a:ext cx="90488" cy="9683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8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94" name="Text Box 43"/>
          <p:cNvSpPr txBox="1">
            <a:spLocks noChangeArrowheads="1"/>
          </p:cNvSpPr>
          <p:nvPr/>
        </p:nvSpPr>
        <p:spPr bwMode="auto">
          <a:xfrm>
            <a:off x="6110288" y="5568950"/>
            <a:ext cx="93821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800" b="1">
                <a:solidFill>
                  <a:srgbClr val="008000"/>
                </a:solidFill>
                <a:latin typeface="Arial" charset="0"/>
              </a:rPr>
              <a:t>SE 220 kV NOTO</a:t>
            </a:r>
          </a:p>
        </p:txBody>
      </p:sp>
      <p:sp>
        <p:nvSpPr>
          <p:cNvPr id="25695" name="Freeform 109"/>
          <p:cNvSpPr>
            <a:spLocks/>
          </p:cNvSpPr>
          <p:nvPr/>
        </p:nvSpPr>
        <p:spPr bwMode="auto">
          <a:xfrm>
            <a:off x="6107113" y="5414963"/>
            <a:ext cx="171450" cy="138112"/>
          </a:xfrm>
          <a:custGeom>
            <a:avLst/>
            <a:gdLst>
              <a:gd name="T0" fmla="*/ 2147483647 w 99"/>
              <a:gd name="T1" fmla="*/ 2147483647 h 78"/>
              <a:gd name="T2" fmla="*/ 2147483647 w 99"/>
              <a:gd name="T3" fmla="*/ 0 h 78"/>
              <a:gd name="T4" fmla="*/ 0 60000 65536"/>
              <a:gd name="T5" fmla="*/ 0 60000 65536"/>
              <a:gd name="T6" fmla="*/ 0 w 99"/>
              <a:gd name="T7" fmla="*/ 0 h 78"/>
              <a:gd name="T8" fmla="*/ 99 w 99"/>
              <a:gd name="T9" fmla="*/ 78 h 7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9" h="78">
                <a:moveTo>
                  <a:pt x="85" y="78"/>
                </a:moveTo>
                <a:cubicBezTo>
                  <a:pt x="99" y="63"/>
                  <a:pt x="0" y="16"/>
                  <a:pt x="14" y="0"/>
                </a:cubicBezTo>
              </a:path>
            </a:pathLst>
          </a:custGeom>
          <a:noFill/>
          <a:ln w="1905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96" name="Freeform 109"/>
          <p:cNvSpPr>
            <a:spLocks/>
          </p:cNvSpPr>
          <p:nvPr/>
        </p:nvSpPr>
        <p:spPr bwMode="auto">
          <a:xfrm>
            <a:off x="6257925" y="5314950"/>
            <a:ext cx="50800" cy="201613"/>
          </a:xfrm>
          <a:custGeom>
            <a:avLst/>
            <a:gdLst>
              <a:gd name="T0" fmla="*/ 0 w 30"/>
              <a:gd name="T1" fmla="*/ 2147483647 h 114"/>
              <a:gd name="T2" fmla="*/ 2147483647 w 30"/>
              <a:gd name="T3" fmla="*/ 0 h 114"/>
              <a:gd name="T4" fmla="*/ 0 60000 65536"/>
              <a:gd name="T5" fmla="*/ 0 60000 65536"/>
              <a:gd name="T6" fmla="*/ 0 w 30"/>
              <a:gd name="T7" fmla="*/ 0 h 114"/>
              <a:gd name="T8" fmla="*/ 30 w 30"/>
              <a:gd name="T9" fmla="*/ 114 h 1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114">
                <a:moveTo>
                  <a:pt x="0" y="114"/>
                </a:moveTo>
                <a:cubicBezTo>
                  <a:pt x="14" y="99"/>
                  <a:pt x="16" y="16"/>
                  <a:pt x="30" y="0"/>
                </a:cubicBezTo>
              </a:path>
            </a:pathLst>
          </a:custGeom>
          <a:noFill/>
          <a:ln w="1905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97" name="Oval 116"/>
          <p:cNvSpPr>
            <a:spLocks noChangeAspect="1" noChangeArrowheads="1"/>
          </p:cNvSpPr>
          <p:nvPr/>
        </p:nvSpPr>
        <p:spPr bwMode="auto">
          <a:xfrm>
            <a:off x="6216650" y="5502275"/>
            <a:ext cx="90488" cy="9683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8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4918" name="AutoShape 5"/>
          <p:cNvSpPr>
            <a:spLocks noChangeArrowheads="1"/>
          </p:cNvSpPr>
          <p:nvPr/>
        </p:nvSpPr>
        <p:spPr bwMode="auto">
          <a:xfrm>
            <a:off x="1512888" y="5014913"/>
            <a:ext cx="2198687" cy="4889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it-IT" sz="1000" b="1" dirty="0">
                <a:solidFill>
                  <a:srgbClr val="0067B1"/>
                </a:solidFill>
              </a:rPr>
              <a:t>Elettrodotto 380 </a:t>
            </a:r>
            <a:r>
              <a:rPr lang="it-IT" sz="1000" b="1" dirty="0" err="1">
                <a:solidFill>
                  <a:srgbClr val="0067B1"/>
                </a:solidFill>
              </a:rPr>
              <a:t>kV</a:t>
            </a:r>
            <a:r>
              <a:rPr lang="it-IT" sz="1000" b="1" dirty="0">
                <a:solidFill>
                  <a:srgbClr val="0067B1"/>
                </a:solidFill>
              </a:rPr>
              <a:t> </a:t>
            </a:r>
          </a:p>
          <a:p>
            <a:pPr algn="ctr" eaLnBrk="0" hangingPunct="0"/>
            <a:r>
              <a:rPr lang="it-IT" sz="1000" b="1" dirty="0">
                <a:solidFill>
                  <a:srgbClr val="0067B1"/>
                </a:solidFill>
              </a:rPr>
              <a:t>Chiaramonte Gulfi – Ciminna</a:t>
            </a:r>
          </a:p>
          <a:p>
            <a:pPr algn="ctr" eaLnBrk="0" hangingPunct="0"/>
            <a:r>
              <a:rPr lang="it-IT" sz="800" b="1" dirty="0">
                <a:solidFill>
                  <a:srgbClr val="FF0000"/>
                </a:solidFill>
              </a:rPr>
              <a:t>Iter autorizzativo riavviato</a:t>
            </a:r>
            <a:endParaRPr lang="it-IT" sz="800" b="1" dirty="0">
              <a:solidFill>
                <a:srgbClr val="0067B1"/>
              </a:solidFill>
            </a:endParaRPr>
          </a:p>
        </p:txBody>
      </p:sp>
      <p:sp>
        <p:nvSpPr>
          <p:cNvPr id="34919" name="AutoShape 5"/>
          <p:cNvSpPr>
            <a:spLocks noChangeArrowheads="1"/>
          </p:cNvSpPr>
          <p:nvPr/>
        </p:nvSpPr>
        <p:spPr bwMode="auto">
          <a:xfrm>
            <a:off x="1466057" y="942182"/>
            <a:ext cx="1662112" cy="4730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it-IT" sz="1000" b="1" dirty="0">
                <a:solidFill>
                  <a:srgbClr val="0067B1"/>
                </a:solidFill>
              </a:rPr>
              <a:t>Riassetto RTN nell’</a:t>
            </a:r>
            <a:r>
              <a:rPr lang="it-IT" altLang="ja-JP" sz="1000" b="1" dirty="0">
                <a:solidFill>
                  <a:srgbClr val="0067B1"/>
                </a:solidFill>
              </a:rPr>
              <a:t>area</a:t>
            </a:r>
          </a:p>
          <a:p>
            <a:pPr algn="ctr" eaLnBrk="0" hangingPunct="0"/>
            <a:r>
              <a:rPr lang="it-IT" sz="1000" b="1" dirty="0">
                <a:solidFill>
                  <a:srgbClr val="0067B1"/>
                </a:solidFill>
              </a:rPr>
              <a:t>Metropolitana di Palermo</a:t>
            </a:r>
          </a:p>
          <a:p>
            <a:pPr algn="ctr" eaLnBrk="0" hangingPunct="0"/>
            <a:r>
              <a:rPr lang="it-IT" sz="800" b="1" dirty="0">
                <a:solidFill>
                  <a:srgbClr val="FF0000"/>
                </a:solidFill>
              </a:rPr>
              <a:t>Autorizzato</a:t>
            </a:r>
            <a:endParaRPr lang="it-IT" sz="800" b="1" dirty="0">
              <a:solidFill>
                <a:srgbClr val="0067B1"/>
              </a:solidFill>
            </a:endParaRPr>
          </a:p>
        </p:txBody>
      </p:sp>
      <p:sp>
        <p:nvSpPr>
          <p:cNvPr id="34920" name="AutoShape 4"/>
          <p:cNvSpPr>
            <a:spLocks noChangeArrowheads="1"/>
          </p:cNvSpPr>
          <p:nvPr/>
        </p:nvSpPr>
        <p:spPr bwMode="auto">
          <a:xfrm>
            <a:off x="7119938" y="4210050"/>
            <a:ext cx="1931987" cy="6080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it-IT" sz="1000" b="1" dirty="0">
                <a:solidFill>
                  <a:srgbClr val="0067B1"/>
                </a:solidFill>
                <a:ea typeface="MS PGothic" charset="0"/>
                <a:cs typeface="MS PGothic" charset="0"/>
              </a:rPr>
              <a:t>Elettrodotto 380 </a:t>
            </a:r>
            <a:r>
              <a:rPr lang="it-IT" sz="1000" b="1" dirty="0" err="1">
                <a:solidFill>
                  <a:srgbClr val="0067B1"/>
                </a:solidFill>
                <a:ea typeface="MS PGothic" charset="0"/>
                <a:cs typeface="MS PGothic" charset="0"/>
              </a:rPr>
              <a:t>kV</a:t>
            </a:r>
            <a:r>
              <a:rPr lang="it-IT" sz="1000" b="1" dirty="0">
                <a:solidFill>
                  <a:srgbClr val="0067B1"/>
                </a:solidFill>
                <a:ea typeface="MS PGothic" charset="0"/>
                <a:cs typeface="MS PGothic" charset="0"/>
              </a:rPr>
              <a:t> </a:t>
            </a:r>
          </a:p>
          <a:p>
            <a:pPr algn="ctr" eaLnBrk="0" hangingPunct="0">
              <a:defRPr/>
            </a:pPr>
            <a:r>
              <a:rPr lang="it-IT" sz="1000" b="1" dirty="0">
                <a:solidFill>
                  <a:srgbClr val="0067B1"/>
                </a:solidFill>
                <a:ea typeface="MS PGothic" charset="0"/>
                <a:cs typeface="MS PGothic" charset="0"/>
              </a:rPr>
              <a:t>Paternò – Pantano – Priolo</a:t>
            </a:r>
          </a:p>
          <a:p>
            <a:pPr algn="ctr" eaLnBrk="0" hangingPunct="0">
              <a:defRPr/>
            </a:pPr>
            <a:r>
              <a:rPr lang="it-IT" sz="800" b="1" dirty="0">
                <a:solidFill>
                  <a:srgbClr val="FF0000"/>
                </a:solidFill>
                <a:ea typeface="MS PGothic" charset="0"/>
                <a:cs typeface="MS PGothic" charset="0"/>
              </a:rPr>
              <a:t>Autorizzato</a:t>
            </a:r>
          </a:p>
        </p:txBody>
      </p:sp>
      <p:sp>
        <p:nvSpPr>
          <p:cNvPr id="25703" name="Freeform 109"/>
          <p:cNvSpPr>
            <a:spLocks/>
          </p:cNvSpPr>
          <p:nvPr/>
        </p:nvSpPr>
        <p:spPr bwMode="auto">
          <a:xfrm rot="-3286165">
            <a:off x="6442869" y="3151982"/>
            <a:ext cx="171450" cy="138112"/>
          </a:xfrm>
          <a:custGeom>
            <a:avLst/>
            <a:gdLst>
              <a:gd name="T0" fmla="*/ 2147483647 w 99"/>
              <a:gd name="T1" fmla="*/ 2147483647 h 78"/>
              <a:gd name="T2" fmla="*/ 2147483647 w 99"/>
              <a:gd name="T3" fmla="*/ 0 h 78"/>
              <a:gd name="T4" fmla="*/ 0 60000 65536"/>
              <a:gd name="T5" fmla="*/ 0 60000 65536"/>
              <a:gd name="T6" fmla="*/ 0 w 99"/>
              <a:gd name="T7" fmla="*/ 0 h 78"/>
              <a:gd name="T8" fmla="*/ 99 w 99"/>
              <a:gd name="T9" fmla="*/ 78 h 7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9" h="78">
                <a:moveTo>
                  <a:pt x="85" y="78"/>
                </a:moveTo>
                <a:cubicBezTo>
                  <a:pt x="99" y="63"/>
                  <a:pt x="0" y="16"/>
                  <a:pt x="14" y="0"/>
                </a:cubicBezTo>
              </a:path>
            </a:pathLst>
          </a:custGeom>
          <a:noFill/>
          <a:ln w="1905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704" name="Freeform 109"/>
          <p:cNvSpPr>
            <a:spLocks/>
          </p:cNvSpPr>
          <p:nvPr/>
        </p:nvSpPr>
        <p:spPr bwMode="auto">
          <a:xfrm rot="-3286165">
            <a:off x="6509544" y="3029744"/>
            <a:ext cx="50800" cy="201612"/>
          </a:xfrm>
          <a:custGeom>
            <a:avLst/>
            <a:gdLst>
              <a:gd name="T0" fmla="*/ 0 w 30"/>
              <a:gd name="T1" fmla="*/ 2147483647 h 114"/>
              <a:gd name="T2" fmla="*/ 2147483647 w 30"/>
              <a:gd name="T3" fmla="*/ 0 h 114"/>
              <a:gd name="T4" fmla="*/ 0 60000 65536"/>
              <a:gd name="T5" fmla="*/ 0 60000 65536"/>
              <a:gd name="T6" fmla="*/ 0 w 30"/>
              <a:gd name="T7" fmla="*/ 0 h 114"/>
              <a:gd name="T8" fmla="*/ 30 w 30"/>
              <a:gd name="T9" fmla="*/ 114 h 1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" h="114">
                <a:moveTo>
                  <a:pt x="0" y="114"/>
                </a:moveTo>
                <a:cubicBezTo>
                  <a:pt x="14" y="99"/>
                  <a:pt x="16" y="16"/>
                  <a:pt x="30" y="0"/>
                </a:cubicBezTo>
              </a:path>
            </a:pathLst>
          </a:custGeom>
          <a:noFill/>
          <a:ln w="1905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705" name="Oval 116"/>
          <p:cNvSpPr>
            <a:spLocks noChangeAspect="1" noChangeArrowheads="1"/>
          </p:cNvSpPr>
          <p:nvPr/>
        </p:nvSpPr>
        <p:spPr bwMode="auto">
          <a:xfrm rot="-3286165">
            <a:off x="6575425" y="3130550"/>
            <a:ext cx="90488" cy="9683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8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81" name="Text Box 43"/>
          <p:cNvSpPr txBox="1">
            <a:spLocks noChangeArrowheads="1"/>
          </p:cNvSpPr>
          <p:nvPr/>
        </p:nvSpPr>
        <p:spPr bwMode="auto">
          <a:xfrm>
            <a:off x="2889250" y="3019425"/>
            <a:ext cx="8032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spAutoFit/>
          </a:bodyPr>
          <a:lstStyle/>
          <a:p>
            <a:pPr defTabSz="768350" eaLnBrk="0" hangingPunct="0">
              <a:defRPr/>
            </a:pPr>
            <a:r>
              <a:rPr lang="it-IT" sz="800" b="1" dirty="0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SE 380 kV CIMINNA</a:t>
            </a:r>
          </a:p>
        </p:txBody>
      </p:sp>
      <p:sp>
        <p:nvSpPr>
          <p:cNvPr id="283" name="Text Box 162"/>
          <p:cNvSpPr txBox="1">
            <a:spLocks noChangeArrowheads="1"/>
          </p:cNvSpPr>
          <p:nvPr/>
        </p:nvSpPr>
        <p:spPr bwMode="auto">
          <a:xfrm>
            <a:off x="6542088" y="2222500"/>
            <a:ext cx="8810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spAutoFit/>
          </a:bodyPr>
          <a:lstStyle/>
          <a:p>
            <a:pPr defTabSz="768350" eaLnBrk="0" hangingPunct="0">
              <a:defRPr/>
            </a:pPr>
            <a:r>
              <a:rPr lang="it-IT" sz="800" b="1" dirty="0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SE 380 kV SORGENTE 2</a:t>
            </a:r>
          </a:p>
        </p:txBody>
      </p:sp>
      <p:sp>
        <p:nvSpPr>
          <p:cNvPr id="25708" name="Oval 131"/>
          <p:cNvSpPr>
            <a:spLocks noChangeAspect="1" noChangeArrowheads="1"/>
          </p:cNvSpPr>
          <p:nvPr/>
        </p:nvSpPr>
        <p:spPr bwMode="auto">
          <a:xfrm>
            <a:off x="5553075" y="5002213"/>
            <a:ext cx="90488" cy="92075"/>
          </a:xfrm>
          <a:prstGeom prst="ellipse">
            <a:avLst/>
          </a:prstGeom>
          <a:solidFill>
            <a:srgbClr val="FF3300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709" name="Oval 140"/>
          <p:cNvSpPr>
            <a:spLocks noChangeAspect="1" noChangeArrowheads="1"/>
          </p:cNvSpPr>
          <p:nvPr/>
        </p:nvSpPr>
        <p:spPr bwMode="auto">
          <a:xfrm>
            <a:off x="5854700" y="4340225"/>
            <a:ext cx="90488" cy="9207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cxnSp>
        <p:nvCxnSpPr>
          <p:cNvPr id="25711" name="Connettore 2 289"/>
          <p:cNvCxnSpPr>
            <a:cxnSpLocks noChangeShapeType="1"/>
            <a:stCxn id="34918" idx="0"/>
            <a:endCxn id="25728" idx="5"/>
          </p:cNvCxnSpPr>
          <p:nvPr/>
        </p:nvCxnSpPr>
        <p:spPr bwMode="auto">
          <a:xfrm flipV="1">
            <a:off x="2613025" y="4133850"/>
            <a:ext cx="2624138" cy="881063"/>
          </a:xfrm>
          <a:prstGeom prst="straightConnector1">
            <a:avLst/>
          </a:prstGeom>
          <a:noFill/>
          <a:ln w="15875">
            <a:solidFill>
              <a:srgbClr val="0B4499"/>
            </a:solidFill>
            <a:round/>
            <a:headEnd/>
            <a:tailEnd type="stealth" w="med" len="med"/>
          </a:ln>
        </p:spPr>
      </p:cxnSp>
      <p:cxnSp>
        <p:nvCxnSpPr>
          <p:cNvPr id="25712" name="Connettore 2 290"/>
          <p:cNvCxnSpPr>
            <a:cxnSpLocks noChangeShapeType="1"/>
          </p:cNvCxnSpPr>
          <p:nvPr/>
        </p:nvCxnSpPr>
        <p:spPr bwMode="auto">
          <a:xfrm>
            <a:off x="2075658" y="1403156"/>
            <a:ext cx="746124" cy="723106"/>
          </a:xfrm>
          <a:prstGeom prst="straightConnector1">
            <a:avLst/>
          </a:prstGeom>
          <a:noFill/>
          <a:ln w="15875">
            <a:solidFill>
              <a:srgbClr val="0B4499"/>
            </a:solidFill>
            <a:round/>
            <a:headEnd/>
            <a:tailEnd type="stealth" w="med" len="med"/>
          </a:ln>
        </p:spPr>
      </p:cxnSp>
      <p:sp>
        <p:nvSpPr>
          <p:cNvPr id="292" name="Text Box 43"/>
          <p:cNvSpPr txBox="1">
            <a:spLocks noChangeArrowheads="1"/>
          </p:cNvSpPr>
          <p:nvPr/>
        </p:nvSpPr>
        <p:spPr bwMode="auto">
          <a:xfrm>
            <a:off x="1382713" y="3287713"/>
            <a:ext cx="8032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spAutoFit/>
          </a:bodyPr>
          <a:lstStyle/>
          <a:p>
            <a:pPr defTabSz="768350" eaLnBrk="0" hangingPunct="0">
              <a:defRPr/>
            </a:pPr>
            <a:r>
              <a:rPr lang="it-IT" sz="800" b="1" dirty="0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SE 380 kV PARTANNA</a:t>
            </a:r>
          </a:p>
        </p:txBody>
      </p:sp>
      <p:cxnSp>
        <p:nvCxnSpPr>
          <p:cNvPr id="25716" name="Connettore 2 295"/>
          <p:cNvCxnSpPr>
            <a:cxnSpLocks noChangeShapeType="1"/>
            <a:stCxn id="34920" idx="1"/>
          </p:cNvCxnSpPr>
          <p:nvPr/>
        </p:nvCxnSpPr>
        <p:spPr bwMode="auto">
          <a:xfrm flipH="1" flipV="1">
            <a:off x="6542088" y="4497389"/>
            <a:ext cx="577850" cy="16668"/>
          </a:xfrm>
          <a:prstGeom prst="straightConnector1">
            <a:avLst/>
          </a:prstGeom>
          <a:noFill/>
          <a:ln w="15875">
            <a:solidFill>
              <a:srgbClr val="0B4499"/>
            </a:solidFill>
            <a:round/>
            <a:headEnd/>
            <a:tailEnd type="stealth" w="med" len="med"/>
          </a:ln>
        </p:spPr>
      </p:cxnSp>
      <p:sp>
        <p:nvSpPr>
          <p:cNvPr id="25717" name="Oval 116"/>
          <p:cNvSpPr>
            <a:spLocks noChangeAspect="1" noChangeArrowheads="1"/>
          </p:cNvSpPr>
          <p:nvPr/>
        </p:nvSpPr>
        <p:spPr bwMode="auto">
          <a:xfrm>
            <a:off x="3624263" y="4318000"/>
            <a:ext cx="90487" cy="96838"/>
          </a:xfrm>
          <a:prstGeom prst="ellipse">
            <a:avLst/>
          </a:prstGeom>
          <a:solidFill>
            <a:srgbClr val="008000"/>
          </a:solidFill>
          <a:ln w="19050">
            <a:solidFill>
              <a:srgbClr val="008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718" name="Oval 116"/>
          <p:cNvSpPr>
            <a:spLocks noChangeAspect="1" noChangeArrowheads="1"/>
          </p:cNvSpPr>
          <p:nvPr/>
        </p:nvSpPr>
        <p:spPr bwMode="auto">
          <a:xfrm>
            <a:off x="5786438" y="5461000"/>
            <a:ext cx="90487" cy="96838"/>
          </a:xfrm>
          <a:prstGeom prst="ellipse">
            <a:avLst/>
          </a:prstGeom>
          <a:solidFill>
            <a:srgbClr val="008000"/>
          </a:solidFill>
          <a:ln w="19050">
            <a:solidFill>
              <a:srgbClr val="008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719" name="Oval 116"/>
          <p:cNvSpPr>
            <a:spLocks noChangeAspect="1" noChangeArrowheads="1"/>
          </p:cNvSpPr>
          <p:nvPr/>
        </p:nvSpPr>
        <p:spPr bwMode="auto">
          <a:xfrm>
            <a:off x="5643563" y="5549900"/>
            <a:ext cx="90487" cy="96838"/>
          </a:xfrm>
          <a:prstGeom prst="ellipse">
            <a:avLst/>
          </a:prstGeom>
          <a:solidFill>
            <a:srgbClr val="008000"/>
          </a:solidFill>
          <a:ln w="19050">
            <a:solidFill>
              <a:srgbClr val="008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720" name="Oval 116"/>
          <p:cNvSpPr>
            <a:spLocks noChangeAspect="1" noChangeArrowheads="1"/>
          </p:cNvSpPr>
          <p:nvPr/>
        </p:nvSpPr>
        <p:spPr bwMode="auto">
          <a:xfrm>
            <a:off x="2362200" y="2438400"/>
            <a:ext cx="90488" cy="96838"/>
          </a:xfrm>
          <a:prstGeom prst="ellipse">
            <a:avLst/>
          </a:prstGeom>
          <a:solidFill>
            <a:srgbClr val="008000"/>
          </a:solidFill>
          <a:ln w="19050">
            <a:solidFill>
              <a:srgbClr val="008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721" name="Oval 116"/>
          <p:cNvSpPr>
            <a:spLocks noChangeAspect="1" noChangeArrowheads="1"/>
          </p:cNvSpPr>
          <p:nvPr/>
        </p:nvSpPr>
        <p:spPr bwMode="auto">
          <a:xfrm>
            <a:off x="6696075" y="1857375"/>
            <a:ext cx="90488" cy="96838"/>
          </a:xfrm>
          <a:prstGeom prst="ellipse">
            <a:avLst/>
          </a:prstGeom>
          <a:solidFill>
            <a:srgbClr val="008000"/>
          </a:solidFill>
          <a:ln w="19050">
            <a:solidFill>
              <a:srgbClr val="008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722" name="Oval 116"/>
          <p:cNvSpPr>
            <a:spLocks noChangeAspect="1" noChangeArrowheads="1"/>
          </p:cNvSpPr>
          <p:nvPr/>
        </p:nvSpPr>
        <p:spPr bwMode="auto">
          <a:xfrm>
            <a:off x="3684588" y="2554288"/>
            <a:ext cx="90487" cy="96837"/>
          </a:xfrm>
          <a:prstGeom prst="ellipse">
            <a:avLst/>
          </a:prstGeom>
          <a:solidFill>
            <a:srgbClr val="008000"/>
          </a:solidFill>
          <a:ln w="19050">
            <a:solidFill>
              <a:srgbClr val="008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723" name="Oval 116"/>
          <p:cNvSpPr>
            <a:spLocks noChangeAspect="1" noChangeArrowheads="1"/>
          </p:cNvSpPr>
          <p:nvPr/>
        </p:nvSpPr>
        <p:spPr bwMode="auto">
          <a:xfrm>
            <a:off x="2803525" y="2084388"/>
            <a:ext cx="90488" cy="96837"/>
          </a:xfrm>
          <a:prstGeom prst="ellipse">
            <a:avLst/>
          </a:prstGeom>
          <a:solidFill>
            <a:srgbClr val="008000"/>
          </a:solidFill>
          <a:ln w="19050">
            <a:solidFill>
              <a:srgbClr val="008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724" name="Oval 116"/>
          <p:cNvSpPr>
            <a:spLocks noChangeAspect="1" noChangeArrowheads="1"/>
          </p:cNvSpPr>
          <p:nvPr/>
        </p:nvSpPr>
        <p:spPr bwMode="auto">
          <a:xfrm>
            <a:off x="1495425" y="2713038"/>
            <a:ext cx="90488" cy="96837"/>
          </a:xfrm>
          <a:prstGeom prst="ellipse">
            <a:avLst/>
          </a:prstGeom>
          <a:solidFill>
            <a:srgbClr val="008000"/>
          </a:solidFill>
          <a:ln w="19050">
            <a:solidFill>
              <a:srgbClr val="008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06" name="Oval 116"/>
          <p:cNvSpPr>
            <a:spLocks noChangeAspect="1" noChangeArrowheads="1"/>
          </p:cNvSpPr>
          <p:nvPr/>
        </p:nvSpPr>
        <p:spPr bwMode="auto">
          <a:xfrm>
            <a:off x="3214688" y="2817813"/>
            <a:ext cx="90487" cy="96837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>
              <a:latin typeface="+mn-lt"/>
              <a:ea typeface="ＭＳ Ｐゴシック" charset="0"/>
              <a:cs typeface="+mn-cs"/>
            </a:endParaRPr>
          </a:p>
        </p:txBody>
      </p:sp>
      <p:cxnSp>
        <p:nvCxnSpPr>
          <p:cNvPr id="25726" name="Connettore 2 307"/>
          <p:cNvCxnSpPr>
            <a:cxnSpLocks noChangeShapeType="1"/>
            <a:stCxn id="34918" idx="0"/>
          </p:cNvCxnSpPr>
          <p:nvPr/>
        </p:nvCxnSpPr>
        <p:spPr bwMode="auto">
          <a:xfrm flipV="1">
            <a:off x="2613025" y="3341688"/>
            <a:ext cx="1311275" cy="1673225"/>
          </a:xfrm>
          <a:prstGeom prst="straightConnector1">
            <a:avLst/>
          </a:prstGeom>
          <a:noFill/>
          <a:ln w="15875">
            <a:solidFill>
              <a:srgbClr val="0B4499"/>
            </a:solidFill>
            <a:round/>
            <a:headEnd/>
            <a:tailEnd type="stealth" w="med" len="med"/>
          </a:ln>
        </p:spPr>
      </p:cxnSp>
      <p:sp>
        <p:nvSpPr>
          <p:cNvPr id="25727" name="Text Box 43"/>
          <p:cNvSpPr txBox="1">
            <a:spLocks noChangeArrowheads="1"/>
          </p:cNvSpPr>
          <p:nvPr/>
        </p:nvSpPr>
        <p:spPr bwMode="auto">
          <a:xfrm>
            <a:off x="6737350" y="3054350"/>
            <a:ext cx="93821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prstTxWarp prst="textNoShape">
              <a:avLst/>
            </a:prstTxWarp>
            <a:spAutoFit/>
          </a:bodyPr>
          <a:lstStyle/>
          <a:p>
            <a:pPr defTabSz="768350" eaLnBrk="0" hangingPunct="0"/>
            <a:r>
              <a:rPr lang="it-IT" sz="800" b="1" dirty="0">
                <a:solidFill>
                  <a:srgbClr val="008000"/>
                </a:solidFill>
                <a:latin typeface="Arial" charset="0"/>
              </a:rPr>
              <a:t>SE 220 </a:t>
            </a:r>
            <a:r>
              <a:rPr lang="it-IT" sz="800" b="1" dirty="0" err="1">
                <a:solidFill>
                  <a:srgbClr val="008000"/>
                </a:solidFill>
                <a:latin typeface="Arial" charset="0"/>
              </a:rPr>
              <a:t>kV</a:t>
            </a:r>
            <a:r>
              <a:rPr lang="it-IT" sz="800" b="1" dirty="0">
                <a:solidFill>
                  <a:srgbClr val="008000"/>
                </a:solidFill>
                <a:latin typeface="Arial" charset="0"/>
              </a:rPr>
              <a:t> CATANIA NORD</a:t>
            </a:r>
          </a:p>
        </p:txBody>
      </p:sp>
      <p:sp>
        <p:nvSpPr>
          <p:cNvPr id="25728" name="Freeform 110"/>
          <p:cNvSpPr>
            <a:spLocks/>
          </p:cNvSpPr>
          <p:nvPr/>
        </p:nvSpPr>
        <p:spPr bwMode="auto">
          <a:xfrm rot="319555">
            <a:off x="3165475" y="3017838"/>
            <a:ext cx="2544763" cy="1925637"/>
          </a:xfrm>
          <a:custGeom>
            <a:avLst/>
            <a:gdLst>
              <a:gd name="T0" fmla="*/ 2147483647 w 17301"/>
              <a:gd name="T1" fmla="*/ 0 h 14476"/>
              <a:gd name="T2" fmla="*/ 2147483647 w 17301"/>
              <a:gd name="T3" fmla="*/ 2147483647 h 14476"/>
              <a:gd name="T4" fmla="*/ 2147483647 w 17301"/>
              <a:gd name="T5" fmla="*/ 2147483647 h 14476"/>
              <a:gd name="T6" fmla="*/ 2147483647 w 17301"/>
              <a:gd name="T7" fmla="*/ 2147483647 h 14476"/>
              <a:gd name="T8" fmla="*/ 2147483647 w 17301"/>
              <a:gd name="T9" fmla="*/ 2147483647 h 14476"/>
              <a:gd name="T10" fmla="*/ 2147483647 w 17301"/>
              <a:gd name="T11" fmla="*/ 2147483647 h 14476"/>
              <a:gd name="T12" fmla="*/ 2147483647 w 17301"/>
              <a:gd name="T13" fmla="*/ 2147483647 h 14476"/>
              <a:gd name="T14" fmla="*/ 2147483647 w 17301"/>
              <a:gd name="T15" fmla="*/ 2147483647 h 14476"/>
              <a:gd name="T16" fmla="*/ 2147483647 w 17301"/>
              <a:gd name="T17" fmla="*/ 2147483647 h 144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301"/>
              <a:gd name="T28" fmla="*/ 0 h 14476"/>
              <a:gd name="T29" fmla="*/ 17301 w 17301"/>
              <a:gd name="T30" fmla="*/ 14476 h 144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301" h="14476">
                <a:moveTo>
                  <a:pt x="149" y="0"/>
                </a:moveTo>
                <a:cubicBezTo>
                  <a:pt x="576" y="266"/>
                  <a:pt x="0" y="482"/>
                  <a:pt x="1705" y="1480"/>
                </a:cubicBezTo>
                <a:cubicBezTo>
                  <a:pt x="2427" y="1961"/>
                  <a:pt x="3662" y="1699"/>
                  <a:pt x="5108" y="2451"/>
                </a:cubicBezTo>
                <a:cubicBezTo>
                  <a:pt x="6154" y="2906"/>
                  <a:pt x="6456" y="3981"/>
                  <a:pt x="7471" y="4483"/>
                </a:cubicBezTo>
                <a:cubicBezTo>
                  <a:pt x="8486" y="4985"/>
                  <a:pt x="10312" y="4848"/>
                  <a:pt x="11198" y="5465"/>
                </a:cubicBezTo>
                <a:cubicBezTo>
                  <a:pt x="12240" y="6169"/>
                  <a:pt x="13211" y="7159"/>
                  <a:pt x="14150" y="7825"/>
                </a:cubicBezTo>
                <a:cubicBezTo>
                  <a:pt x="14771" y="8346"/>
                  <a:pt x="15559" y="9377"/>
                  <a:pt x="16153" y="10116"/>
                </a:cubicBezTo>
                <a:cubicBezTo>
                  <a:pt x="16521" y="10655"/>
                  <a:pt x="16697" y="12784"/>
                  <a:pt x="17009" y="13363"/>
                </a:cubicBezTo>
                <a:cubicBezTo>
                  <a:pt x="17161" y="13586"/>
                  <a:pt x="17208" y="14281"/>
                  <a:pt x="17301" y="14476"/>
                </a:cubicBezTo>
              </a:path>
            </a:pathLst>
          </a:cu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729" name="Freeform 112"/>
          <p:cNvSpPr>
            <a:spLocks/>
          </p:cNvSpPr>
          <p:nvPr/>
        </p:nvSpPr>
        <p:spPr bwMode="auto">
          <a:xfrm>
            <a:off x="4806950" y="2268538"/>
            <a:ext cx="1727200" cy="1477962"/>
          </a:xfrm>
          <a:custGeom>
            <a:avLst/>
            <a:gdLst>
              <a:gd name="T0" fmla="*/ 2147483647 w 12175"/>
              <a:gd name="T1" fmla="*/ 0 h 11399"/>
              <a:gd name="T2" fmla="*/ 2147483647 w 12175"/>
              <a:gd name="T3" fmla="*/ 2147483647 h 11399"/>
              <a:gd name="T4" fmla="*/ 2147483647 w 12175"/>
              <a:gd name="T5" fmla="*/ 2147483647 h 11399"/>
              <a:gd name="T6" fmla="*/ 2147483647 w 12175"/>
              <a:gd name="T7" fmla="*/ 2147483647 h 11399"/>
              <a:gd name="T8" fmla="*/ 2147483647 w 12175"/>
              <a:gd name="T9" fmla="*/ 2147483647 h 11399"/>
              <a:gd name="T10" fmla="*/ 2147483647 w 12175"/>
              <a:gd name="T11" fmla="*/ 2147483647 h 11399"/>
              <a:gd name="T12" fmla="*/ 0 w 12175"/>
              <a:gd name="T13" fmla="*/ 2147483647 h 1139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175"/>
              <a:gd name="T22" fmla="*/ 0 h 11399"/>
              <a:gd name="T23" fmla="*/ 12175 w 12175"/>
              <a:gd name="T24" fmla="*/ 11399 h 1139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175" h="11399">
                <a:moveTo>
                  <a:pt x="12175" y="0"/>
                </a:moveTo>
                <a:lnTo>
                  <a:pt x="11384" y="1857"/>
                </a:lnTo>
                <a:cubicBezTo>
                  <a:pt x="10785" y="2345"/>
                  <a:pt x="9336" y="2623"/>
                  <a:pt x="8729" y="3037"/>
                </a:cubicBezTo>
                <a:cubicBezTo>
                  <a:pt x="8210" y="3325"/>
                  <a:pt x="7614" y="3605"/>
                  <a:pt x="7101" y="3894"/>
                </a:cubicBezTo>
                <a:cubicBezTo>
                  <a:pt x="6588" y="4443"/>
                  <a:pt x="6364" y="5772"/>
                  <a:pt x="5848" y="6612"/>
                </a:cubicBezTo>
                <a:cubicBezTo>
                  <a:pt x="5332" y="7452"/>
                  <a:pt x="4944" y="8091"/>
                  <a:pt x="4002" y="8935"/>
                </a:cubicBezTo>
                <a:cubicBezTo>
                  <a:pt x="2988" y="9729"/>
                  <a:pt x="1265" y="10283"/>
                  <a:pt x="0" y="11399"/>
                </a:cubicBezTo>
              </a:path>
            </a:pathLst>
          </a:cu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15" name="Oval 116"/>
          <p:cNvSpPr>
            <a:spLocks noChangeAspect="1" noChangeArrowheads="1"/>
          </p:cNvSpPr>
          <p:nvPr/>
        </p:nvSpPr>
        <p:spPr bwMode="auto">
          <a:xfrm>
            <a:off x="4735513" y="3692525"/>
            <a:ext cx="88900" cy="98425"/>
          </a:xfrm>
          <a:prstGeom prst="ellipse">
            <a:avLst/>
          </a:prstGeom>
          <a:solidFill>
            <a:srgbClr val="FFFFFF"/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it-IT">
              <a:latin typeface="+mn-lt"/>
              <a:ea typeface="ＭＳ Ｐゴシック" charset="0"/>
              <a:cs typeface="+mn-cs"/>
            </a:endParaRPr>
          </a:p>
        </p:txBody>
      </p:sp>
      <p:sp>
        <p:nvSpPr>
          <p:cNvPr id="316" name="Text Box 162"/>
          <p:cNvSpPr txBox="1">
            <a:spLocks noChangeArrowheads="1"/>
          </p:cNvSpPr>
          <p:nvPr/>
        </p:nvSpPr>
        <p:spPr bwMode="auto">
          <a:xfrm>
            <a:off x="5384800" y="4160838"/>
            <a:ext cx="9175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spAutoFit/>
          </a:bodyPr>
          <a:lstStyle/>
          <a:p>
            <a:pPr defTabSz="768350" eaLnBrk="0" hangingPunct="0">
              <a:defRPr/>
            </a:pPr>
            <a:r>
              <a:rPr lang="it-IT" sz="800" b="1" dirty="0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SE 380 </a:t>
            </a:r>
            <a:r>
              <a:rPr lang="it-IT" sz="800" b="1" dirty="0" err="1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kV</a:t>
            </a:r>
            <a:r>
              <a:rPr lang="it-IT" sz="800" b="1" dirty="0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 </a:t>
            </a:r>
          </a:p>
          <a:p>
            <a:pPr defTabSz="768350" eaLnBrk="0" hangingPunct="0">
              <a:defRPr/>
            </a:pPr>
            <a:r>
              <a:rPr lang="it-IT" sz="800" b="1" dirty="0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VIZZINI</a:t>
            </a:r>
          </a:p>
        </p:txBody>
      </p:sp>
      <p:sp>
        <p:nvSpPr>
          <p:cNvPr id="25732" name="Oval 140"/>
          <p:cNvSpPr>
            <a:spLocks noChangeAspect="1" noChangeArrowheads="1"/>
          </p:cNvSpPr>
          <p:nvPr/>
        </p:nvSpPr>
        <p:spPr bwMode="auto">
          <a:xfrm>
            <a:off x="6467475" y="2228850"/>
            <a:ext cx="90488" cy="9207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64" name="Text Box 43"/>
          <p:cNvSpPr txBox="1">
            <a:spLocks noChangeArrowheads="1"/>
          </p:cNvSpPr>
          <p:nvPr/>
        </p:nvSpPr>
        <p:spPr bwMode="auto">
          <a:xfrm>
            <a:off x="4154488" y="3740150"/>
            <a:ext cx="7794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>
            <a:spAutoFit/>
          </a:bodyPr>
          <a:lstStyle/>
          <a:p>
            <a:pPr defTabSz="768350" eaLnBrk="0" hangingPunct="0">
              <a:defRPr/>
            </a:pPr>
            <a:r>
              <a:rPr lang="it-IT" sz="800" b="1" dirty="0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SE 380 </a:t>
            </a:r>
            <a:r>
              <a:rPr lang="it-IT" sz="800" b="1" dirty="0" err="1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kV</a:t>
            </a:r>
            <a:r>
              <a:rPr lang="it-IT" sz="800" b="1" dirty="0">
                <a:solidFill>
                  <a:srgbClr val="FF0000"/>
                </a:solidFill>
                <a:latin typeface="+mj-lt"/>
                <a:ea typeface="ＭＳ Ｐゴシック" charset="0"/>
                <a:cs typeface="+mn-cs"/>
              </a:rPr>
              <a:t> ASSORO</a:t>
            </a:r>
          </a:p>
        </p:txBody>
      </p:sp>
      <p:sp>
        <p:nvSpPr>
          <p:cNvPr id="25734" name="Figura a mano libera 30"/>
          <p:cNvSpPr>
            <a:spLocks/>
          </p:cNvSpPr>
          <p:nvPr/>
        </p:nvSpPr>
        <p:spPr bwMode="auto">
          <a:xfrm>
            <a:off x="7119938" y="939800"/>
            <a:ext cx="912812" cy="827088"/>
          </a:xfrm>
          <a:custGeom>
            <a:avLst/>
            <a:gdLst>
              <a:gd name="T0" fmla="*/ 3220674 w 828471"/>
              <a:gd name="T1" fmla="*/ 0 h 886082"/>
              <a:gd name="T2" fmla="*/ 181848 w 828471"/>
              <a:gd name="T3" fmla="*/ 337318 h 886082"/>
              <a:gd name="T4" fmla="*/ 0 60000 65536"/>
              <a:gd name="T5" fmla="*/ 0 60000 65536"/>
              <a:gd name="T6" fmla="*/ 0 w 828471"/>
              <a:gd name="T7" fmla="*/ 0 h 886082"/>
              <a:gd name="T8" fmla="*/ 828471 w 828471"/>
              <a:gd name="T9" fmla="*/ 886082 h 88608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471" h="886082">
                <a:moveTo>
                  <a:pt x="828471" y="0"/>
                </a:moveTo>
                <a:cubicBezTo>
                  <a:pt x="0" y="223459"/>
                  <a:pt x="145593" y="786058"/>
                  <a:pt x="46778" y="886082"/>
                </a:cubicBezTo>
              </a:path>
            </a:pathLst>
          </a:custGeom>
          <a:noFill/>
          <a:ln w="19050" cap="rnd">
            <a:solidFill>
              <a:srgbClr val="FF0000"/>
            </a:solidFill>
            <a:prstDash val="solid"/>
            <a:round/>
            <a:headEnd type="triangle" w="med" len="med"/>
            <a:tailEnd/>
          </a:ln>
        </p:spPr>
        <p:txBody>
          <a:bodyPr lIns="249823" tIns="124912" rIns="249823" bIns="124912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735" name="Oval 142"/>
          <p:cNvSpPr>
            <a:spLocks noChangeArrowheads="1"/>
          </p:cNvSpPr>
          <p:nvPr/>
        </p:nvSpPr>
        <p:spPr bwMode="auto">
          <a:xfrm>
            <a:off x="7132638" y="1700213"/>
            <a:ext cx="90487" cy="90487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4954" name="AutoShape 5"/>
          <p:cNvSpPr>
            <a:spLocks noChangeArrowheads="1"/>
          </p:cNvSpPr>
          <p:nvPr/>
        </p:nvSpPr>
        <p:spPr bwMode="auto">
          <a:xfrm>
            <a:off x="7048500" y="3563938"/>
            <a:ext cx="1987550" cy="4873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it-IT" sz="1000" b="1" dirty="0">
                <a:solidFill>
                  <a:srgbClr val="0067B1"/>
                </a:solidFill>
              </a:rPr>
              <a:t>Stazione elettrica 380/150 </a:t>
            </a:r>
            <a:r>
              <a:rPr lang="it-IT" sz="1000" b="1" dirty="0" err="1">
                <a:solidFill>
                  <a:srgbClr val="0067B1"/>
                </a:solidFill>
              </a:rPr>
              <a:t>kV</a:t>
            </a:r>
            <a:endParaRPr lang="it-IT" sz="1000" b="1" dirty="0">
              <a:solidFill>
                <a:srgbClr val="0067B1"/>
              </a:solidFill>
            </a:endParaRPr>
          </a:p>
          <a:p>
            <a:pPr algn="ctr" eaLnBrk="0" hangingPunct="0"/>
            <a:r>
              <a:rPr lang="it-IT" sz="1000" b="1" dirty="0">
                <a:solidFill>
                  <a:srgbClr val="0067B1"/>
                </a:solidFill>
              </a:rPr>
              <a:t>Vizzini e </a:t>
            </a:r>
            <a:r>
              <a:rPr lang="it-IT" sz="1000" b="1" dirty="0" err="1">
                <a:solidFill>
                  <a:srgbClr val="0067B1"/>
                </a:solidFill>
              </a:rPr>
              <a:t>racc</a:t>
            </a:r>
            <a:r>
              <a:rPr lang="it-IT" sz="1000" b="1" dirty="0">
                <a:solidFill>
                  <a:srgbClr val="0067B1"/>
                </a:solidFill>
              </a:rPr>
              <a:t>. 150 </a:t>
            </a:r>
            <a:r>
              <a:rPr lang="it-IT" sz="1000" b="1" dirty="0" err="1">
                <a:solidFill>
                  <a:srgbClr val="0067B1"/>
                </a:solidFill>
              </a:rPr>
              <a:t>kV</a:t>
            </a:r>
            <a:endParaRPr lang="it-IT" sz="1000" b="1" dirty="0">
              <a:solidFill>
                <a:srgbClr val="0067B1"/>
              </a:solidFill>
            </a:endParaRPr>
          </a:p>
          <a:p>
            <a:pPr algn="ctr" eaLnBrk="0" hangingPunct="0"/>
            <a:r>
              <a:rPr lang="it-IT" sz="800" b="1" dirty="0">
                <a:solidFill>
                  <a:srgbClr val="FF0000"/>
                </a:solidFill>
              </a:rPr>
              <a:t>Autorizzato</a:t>
            </a:r>
            <a:endParaRPr lang="it-IT" sz="800" b="1" dirty="0">
              <a:solidFill>
                <a:srgbClr val="0067B1"/>
              </a:solidFill>
            </a:endParaRPr>
          </a:p>
        </p:txBody>
      </p:sp>
      <p:cxnSp>
        <p:nvCxnSpPr>
          <p:cNvPr id="25737" name="Connettore 2 218"/>
          <p:cNvCxnSpPr>
            <a:cxnSpLocks noChangeShapeType="1"/>
          </p:cNvCxnSpPr>
          <p:nvPr/>
        </p:nvCxnSpPr>
        <p:spPr bwMode="auto">
          <a:xfrm flipH="1">
            <a:off x="5964238" y="3994150"/>
            <a:ext cx="1103312" cy="360363"/>
          </a:xfrm>
          <a:prstGeom prst="straightConnector1">
            <a:avLst/>
          </a:prstGeom>
          <a:noFill/>
          <a:ln w="15875">
            <a:solidFill>
              <a:srgbClr val="0B4499"/>
            </a:solidFill>
            <a:round/>
            <a:headEnd/>
            <a:tailEnd type="stealth" w="med" len="med"/>
          </a:ln>
        </p:spPr>
      </p:cxnSp>
      <p:sp>
        <p:nvSpPr>
          <p:cNvPr id="34956" name="AutoShape 4"/>
          <p:cNvSpPr>
            <a:spLocks noChangeArrowheads="1"/>
          </p:cNvSpPr>
          <p:nvPr/>
        </p:nvSpPr>
        <p:spPr bwMode="auto">
          <a:xfrm>
            <a:off x="3263900" y="5730875"/>
            <a:ext cx="1824038" cy="4937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it-IT" sz="1000" b="1" dirty="0">
                <a:solidFill>
                  <a:srgbClr val="0067B1"/>
                </a:solidFill>
                <a:ea typeface="MS PGothic" charset="0"/>
                <a:cs typeface="MS PGothic" charset="0"/>
              </a:rPr>
              <a:t>Riassetto RTN nell’area</a:t>
            </a:r>
          </a:p>
          <a:p>
            <a:pPr algn="ctr" eaLnBrk="0" hangingPunct="0">
              <a:defRPr/>
            </a:pPr>
            <a:r>
              <a:rPr lang="it-IT" sz="1000" b="1" dirty="0">
                <a:solidFill>
                  <a:srgbClr val="0067B1"/>
                </a:solidFill>
                <a:ea typeface="MS PGothic" charset="0"/>
                <a:cs typeface="MS PGothic" charset="0"/>
              </a:rPr>
              <a:t>di Ragusa</a:t>
            </a:r>
          </a:p>
          <a:p>
            <a:pPr algn="ctr" eaLnBrk="0" hangingPunct="0">
              <a:defRPr/>
            </a:pPr>
            <a:r>
              <a:rPr lang="it-IT" sz="800" b="1" dirty="0">
                <a:solidFill>
                  <a:srgbClr val="FF0000"/>
                </a:solidFill>
                <a:ea typeface="MS PGothic" charset="0"/>
                <a:cs typeface="MS PGothic" charset="0"/>
              </a:rPr>
              <a:t>In progettazione</a:t>
            </a:r>
          </a:p>
        </p:txBody>
      </p:sp>
      <p:cxnSp>
        <p:nvCxnSpPr>
          <p:cNvPr id="25739" name="Connettore 2 230"/>
          <p:cNvCxnSpPr>
            <a:cxnSpLocks noChangeShapeType="1"/>
            <a:endCxn id="25719" idx="3"/>
          </p:cNvCxnSpPr>
          <p:nvPr/>
        </p:nvCxnSpPr>
        <p:spPr bwMode="auto">
          <a:xfrm flipV="1">
            <a:off x="5067300" y="5632450"/>
            <a:ext cx="588963" cy="355600"/>
          </a:xfrm>
          <a:prstGeom prst="straightConnector1">
            <a:avLst/>
          </a:prstGeom>
          <a:noFill/>
          <a:ln w="15875">
            <a:solidFill>
              <a:srgbClr val="0B4499"/>
            </a:solidFill>
            <a:round/>
            <a:headEnd/>
            <a:tailEnd type="stealth" w="med" len="med"/>
          </a:ln>
        </p:spPr>
      </p:cxnSp>
      <p:sp>
        <p:nvSpPr>
          <p:cNvPr id="157" name="Freeform 110">
            <a:extLst>
              <a:ext uri="{FF2B5EF4-FFF2-40B4-BE49-F238E27FC236}">
                <a16:creationId xmlns:a16="http://schemas.microsoft.com/office/drawing/2014/main" id="{0B07D2F1-65C4-7947-A6F7-E65CE4CCF4AC}"/>
              </a:ext>
            </a:extLst>
          </p:cNvPr>
          <p:cNvSpPr>
            <a:spLocks/>
          </p:cNvSpPr>
          <p:nvPr/>
        </p:nvSpPr>
        <p:spPr bwMode="auto">
          <a:xfrm rot="319555" flipH="1">
            <a:off x="308748" y="3365273"/>
            <a:ext cx="1630472" cy="1100095"/>
          </a:xfrm>
          <a:custGeom>
            <a:avLst/>
            <a:gdLst>
              <a:gd name="T0" fmla="*/ 2147483647 w 17301"/>
              <a:gd name="T1" fmla="*/ 0 h 14476"/>
              <a:gd name="T2" fmla="*/ 2147483647 w 17301"/>
              <a:gd name="T3" fmla="*/ 2147483647 h 14476"/>
              <a:gd name="T4" fmla="*/ 2147483647 w 17301"/>
              <a:gd name="T5" fmla="*/ 2147483647 h 14476"/>
              <a:gd name="T6" fmla="*/ 2147483647 w 17301"/>
              <a:gd name="T7" fmla="*/ 2147483647 h 14476"/>
              <a:gd name="T8" fmla="*/ 2147483647 w 17301"/>
              <a:gd name="T9" fmla="*/ 2147483647 h 14476"/>
              <a:gd name="T10" fmla="*/ 2147483647 w 17301"/>
              <a:gd name="T11" fmla="*/ 2147483647 h 14476"/>
              <a:gd name="T12" fmla="*/ 2147483647 w 17301"/>
              <a:gd name="T13" fmla="*/ 2147483647 h 14476"/>
              <a:gd name="T14" fmla="*/ 2147483647 w 17301"/>
              <a:gd name="T15" fmla="*/ 2147483647 h 14476"/>
              <a:gd name="T16" fmla="*/ 2147483647 w 17301"/>
              <a:gd name="T17" fmla="*/ 2147483647 h 144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301"/>
              <a:gd name="T28" fmla="*/ 0 h 14476"/>
              <a:gd name="T29" fmla="*/ 17301 w 17301"/>
              <a:gd name="T30" fmla="*/ 14476 h 144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301" h="14476">
                <a:moveTo>
                  <a:pt x="149" y="0"/>
                </a:moveTo>
                <a:cubicBezTo>
                  <a:pt x="576" y="266"/>
                  <a:pt x="0" y="482"/>
                  <a:pt x="1705" y="1480"/>
                </a:cubicBezTo>
                <a:cubicBezTo>
                  <a:pt x="2427" y="1961"/>
                  <a:pt x="3662" y="1699"/>
                  <a:pt x="5108" y="2451"/>
                </a:cubicBezTo>
                <a:cubicBezTo>
                  <a:pt x="6154" y="2906"/>
                  <a:pt x="6456" y="3981"/>
                  <a:pt x="7471" y="4483"/>
                </a:cubicBezTo>
                <a:cubicBezTo>
                  <a:pt x="8486" y="4985"/>
                  <a:pt x="10312" y="4848"/>
                  <a:pt x="11198" y="5465"/>
                </a:cubicBezTo>
                <a:cubicBezTo>
                  <a:pt x="12240" y="6169"/>
                  <a:pt x="13211" y="7159"/>
                  <a:pt x="14150" y="7825"/>
                </a:cubicBezTo>
                <a:cubicBezTo>
                  <a:pt x="14771" y="8346"/>
                  <a:pt x="15559" y="9377"/>
                  <a:pt x="16153" y="10116"/>
                </a:cubicBezTo>
                <a:cubicBezTo>
                  <a:pt x="16521" y="10655"/>
                  <a:pt x="16697" y="12784"/>
                  <a:pt x="17009" y="13363"/>
                </a:cubicBezTo>
                <a:cubicBezTo>
                  <a:pt x="17161" y="13586"/>
                  <a:pt x="17208" y="14281"/>
                  <a:pt x="17301" y="14476"/>
                </a:cubicBezTo>
              </a:path>
            </a:pathLst>
          </a:custGeom>
          <a:noFill/>
          <a:ln w="19050">
            <a:solidFill>
              <a:srgbClr val="005EA8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 sz="894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AutoShape 5">
            <a:extLst>
              <a:ext uri="{FF2B5EF4-FFF2-40B4-BE49-F238E27FC236}">
                <a16:creationId xmlns:a16="http://schemas.microsoft.com/office/drawing/2014/main" id="{2026734E-7342-F242-B4CC-7457891B1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57" y="4090987"/>
            <a:ext cx="2198687" cy="4889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it-IT" sz="1000" b="1" dirty="0">
                <a:solidFill>
                  <a:srgbClr val="0067B1"/>
                </a:solidFill>
              </a:rPr>
              <a:t>Interconnessione Italia – Tunisia</a:t>
            </a:r>
          </a:p>
        </p:txBody>
      </p:sp>
      <p:sp>
        <p:nvSpPr>
          <p:cNvPr id="159" name="Rectangle 2">
            <a:extLst>
              <a:ext uri="{FF2B5EF4-FFF2-40B4-BE49-F238E27FC236}">
                <a16:creationId xmlns:a16="http://schemas.microsoft.com/office/drawing/2014/main" id="{39B99A44-3F39-7D45-8E5A-57E89EB72E21}"/>
              </a:ext>
            </a:extLst>
          </p:cNvPr>
          <p:cNvSpPr txBox="1">
            <a:spLocks noChangeArrowheads="1"/>
          </p:cNvSpPr>
          <p:nvPr/>
        </p:nvSpPr>
        <p:spPr>
          <a:xfrm>
            <a:off x="939932" y="398992"/>
            <a:ext cx="8207541" cy="42898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9pPr>
          </a:lstStyle>
          <a:p>
            <a:pPr algn="l" eaLnBrk="1" hangingPunct="1">
              <a:defRPr/>
            </a:pPr>
            <a:r>
              <a:rPr lang="it-IT" altLang="x-none" sz="2600" b="1" dirty="0">
                <a:solidFill>
                  <a:srgbClr val="005EA8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Principali interventi sulla rete siciliana/2</a:t>
            </a:r>
          </a:p>
        </p:txBody>
      </p:sp>
      <p:sp>
        <p:nvSpPr>
          <p:cNvPr id="161" name="Segnaposto numero diapositiva 1">
            <a:extLst>
              <a:ext uri="{FF2B5EF4-FFF2-40B4-BE49-F238E27FC236}">
                <a16:creationId xmlns:a16="http://schemas.microsoft.com/office/drawing/2014/main" id="{EEEC2BBD-3EDB-1C49-BD9F-18B622D62B7B}"/>
              </a:ext>
            </a:extLst>
          </p:cNvPr>
          <p:cNvSpPr txBox="1">
            <a:spLocks/>
          </p:cNvSpPr>
          <p:nvPr/>
        </p:nvSpPr>
        <p:spPr>
          <a:xfrm>
            <a:off x="3518693" y="6365875"/>
            <a:ext cx="2143125" cy="474663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D8DCED"/>
                </a:solidFill>
                <a:latin typeface="Helvetica Neue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D8DCED"/>
                </a:solidFill>
                <a:latin typeface="Helvetica Neue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D8DCED"/>
                </a:solidFill>
                <a:latin typeface="Helvetica Neue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D8DCED"/>
                </a:solidFill>
                <a:latin typeface="Helvetica Neue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D8DCED"/>
                </a:solidFill>
                <a:latin typeface="Helvetica Neue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rgbClr val="D8DCED"/>
                </a:solidFill>
                <a:latin typeface="Helvetica Neue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rgbClr val="D8DCED"/>
                </a:solidFill>
                <a:latin typeface="Helvetica Neue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rgbClr val="D8DCED"/>
                </a:solidFill>
                <a:latin typeface="Helvetica Neue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rgbClr val="D8DCED"/>
                </a:solidFill>
                <a:latin typeface="Helvetica Neue" charset="0"/>
                <a:ea typeface="ＭＳ Ｐゴシック" charset="-128"/>
                <a:cs typeface="+mn-cs"/>
              </a:defRPr>
            </a:lvl9pPr>
          </a:lstStyle>
          <a:p>
            <a:pPr algn="ctr">
              <a:defRPr/>
            </a:pPr>
            <a:fld id="{4FC98ADB-F331-41DA-8AAC-504C943B8AEF}" type="slidenum">
              <a:rPr lang="it-IT" sz="1200">
                <a:solidFill>
                  <a:srgbClr val="005EA8"/>
                </a:solidFill>
                <a:latin typeface="Arial" charset="0"/>
                <a:ea typeface="+mn-ea"/>
              </a:rPr>
              <a:pPr algn="ctr">
                <a:defRPr/>
              </a:pPr>
              <a:t>6</a:t>
            </a:fld>
            <a:endParaRPr lang="it-IT" sz="1200" dirty="0">
              <a:solidFill>
                <a:srgbClr val="005EA8"/>
              </a:solidFill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951946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Rectangle 9"/>
          <p:cNvSpPr>
            <a:spLocks noChangeArrowheads="1"/>
          </p:cNvSpPr>
          <p:nvPr/>
        </p:nvSpPr>
        <p:spPr bwMode="auto">
          <a:xfrm>
            <a:off x="5663342" y="369179"/>
            <a:ext cx="8155648" cy="4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defTabSz="912114">
              <a:defRPr/>
            </a:pPr>
            <a:endParaRPr lang="it-IT" sz="1982" b="1" dirty="0">
              <a:solidFill>
                <a:srgbClr val="7F7F7F"/>
              </a:solidFill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4758" y="911582"/>
            <a:ext cx="4320480" cy="5361059"/>
          </a:xfrm>
          <a:prstGeom prst="rect">
            <a:avLst/>
          </a:prstGeom>
        </p:spPr>
      </p:pic>
      <p:sp>
        <p:nvSpPr>
          <p:cNvPr id="11" name="Segnaposto numero diapositiva 3">
            <a:extLst>
              <a:ext uri="{FF2B5EF4-FFF2-40B4-BE49-F238E27FC236}">
                <a16:creationId xmlns:a16="http://schemas.microsoft.com/office/drawing/2014/main" id="{1FC77D4A-7CBE-4485-92DA-A4B3F3D31410}"/>
              </a:ext>
            </a:extLst>
          </p:cNvPr>
          <p:cNvSpPr txBox="1">
            <a:spLocks/>
          </p:cNvSpPr>
          <p:nvPr/>
        </p:nvSpPr>
        <p:spPr>
          <a:xfrm>
            <a:off x="3518693" y="6365875"/>
            <a:ext cx="2143125" cy="4746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fld id="{6123EE3C-1718-46A1-B7A3-A8D4CAEC1E20}" type="slidenum">
              <a:rPr lang="it-IT" sz="1200" smtClean="0">
                <a:solidFill>
                  <a:srgbClr val="005EA8"/>
                </a:solidFill>
                <a:latin typeface="Arial" charset="0"/>
                <a:ea typeface="+mn-ea"/>
                <a:cs typeface="ＭＳ Ｐゴシック" charset="0"/>
              </a:rPr>
              <a:pPr marL="0" marR="0" lvl="0" indent="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  <a:defRPr/>
              </a:pPr>
              <a:t>7</a:t>
            </a:fld>
            <a:endParaRPr lang="it-IT" sz="1200" dirty="0">
              <a:solidFill>
                <a:srgbClr val="005EA8"/>
              </a:solidFill>
              <a:latin typeface="Arial" charset="0"/>
              <a:ea typeface="+mn-ea"/>
              <a:cs typeface="ＭＳ Ｐゴシック" charset="0"/>
            </a:endParaRP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D3508DC4-BC4F-1845-BD39-D1FD768C7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23EE3C-1718-46A1-B7A3-A8D4CAEC1E20}" type="slidenum">
              <a:rPr lang="it-IT" smtClean="0"/>
              <a:pPr>
                <a:defRPr/>
              </a:pPr>
              <a:t>7</a:t>
            </a:fld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EC35071-E093-D046-BE13-0D8F7C1A8BD6}"/>
              </a:ext>
            </a:extLst>
          </p:cNvPr>
          <p:cNvSpPr txBox="1"/>
          <p:nvPr/>
        </p:nvSpPr>
        <p:spPr>
          <a:xfrm>
            <a:off x="341784" y="1230407"/>
            <a:ext cx="449789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2114">
              <a:defRPr/>
            </a:pP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Dettaglio dell’intervento</a:t>
            </a:r>
          </a:p>
          <a:p>
            <a:pPr algn="just" defTabSz="912114">
              <a:buClr>
                <a:srgbClr val="000000"/>
              </a:buClr>
              <a:defRPr/>
            </a:pP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+ 63 km </a:t>
            </a: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linee aeree</a:t>
            </a:r>
          </a:p>
          <a:p>
            <a:pPr algn="just" defTabSz="912114">
              <a:buClr>
                <a:srgbClr val="000000"/>
              </a:buClr>
              <a:defRPr/>
            </a:pP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- 155 km </a:t>
            </a: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vecchie linee dismesse</a:t>
            </a:r>
          </a:p>
          <a:p>
            <a:pPr algn="just" defTabSz="912114">
              <a:buClr>
                <a:srgbClr val="000000"/>
              </a:buClr>
              <a:defRPr/>
            </a:pP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 ettari </a:t>
            </a: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terreno liberati dal vincolo di servitù d’elettrodotto</a:t>
            </a:r>
          </a:p>
          <a:p>
            <a:pPr algn="just" defTabSz="912114">
              <a:buClr>
                <a:srgbClr val="000000"/>
              </a:buClr>
              <a:defRPr/>
            </a:pPr>
            <a:endParaRPr lang="it-IT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912114">
              <a:defRPr/>
            </a:pP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Decreto Autorizzativo del MISE</a:t>
            </a:r>
          </a:p>
          <a:p>
            <a:pPr algn="just" defTabSz="912114">
              <a:defRPr/>
            </a:pPr>
            <a:r>
              <a:rPr lang="it-IT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Febbraio 2018</a:t>
            </a:r>
          </a:p>
          <a:p>
            <a:pPr algn="just" defTabSz="912114">
              <a:defRPr/>
            </a:pPr>
            <a:endParaRPr lang="it-IT" sz="1600" b="1" dirty="0">
              <a:solidFill>
                <a:srgbClr val="00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912114">
              <a:defRPr/>
            </a:pPr>
            <a:endParaRPr lang="it-IT" sz="1600" b="1" dirty="0">
              <a:solidFill>
                <a:srgbClr val="005E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912114">
              <a:defRPr/>
            </a:pP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Inizio attività</a:t>
            </a:r>
            <a:endParaRPr lang="it-IT" sz="16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912114">
              <a:defRPr/>
            </a:pP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cominciato il </a:t>
            </a:r>
            <a:r>
              <a:rPr lang="it-IT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piano di monitoraggio ambientale ante </a:t>
            </a:r>
            <a:r>
              <a:rPr lang="it-IT" sz="1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operam</a:t>
            </a:r>
            <a:r>
              <a:rPr lang="it-IT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 durata di 1 anno prescritto dal Ministero dell’Ambiente </a:t>
            </a:r>
          </a:p>
          <a:p>
            <a:pPr algn="just" defTabSz="912114">
              <a:defRPr/>
            </a:pPr>
            <a:endParaRPr lang="it-IT" sz="16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912114">
              <a:defRPr/>
            </a:pPr>
            <a:r>
              <a:rPr lang="it-IT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avvio progettazione esecutiva e indagini in situ</a:t>
            </a:r>
            <a:endParaRPr lang="it-IT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8E584261-B3F3-9140-8680-E4B2FC8BF397}"/>
              </a:ext>
            </a:extLst>
          </p:cNvPr>
          <p:cNvSpPr txBox="1">
            <a:spLocks noChangeArrowheads="1"/>
          </p:cNvSpPr>
          <p:nvPr/>
        </p:nvSpPr>
        <p:spPr>
          <a:xfrm>
            <a:off x="939932" y="398992"/>
            <a:ext cx="8207541" cy="42898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9pPr>
          </a:lstStyle>
          <a:p>
            <a:pPr algn="l" eaLnBrk="1" hangingPunct="1">
              <a:defRPr/>
            </a:pPr>
            <a:r>
              <a:rPr lang="it-IT" altLang="x-none" sz="2600" b="1" dirty="0">
                <a:solidFill>
                  <a:srgbClr val="005EA8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Elettrodotto 380 kV Paternò – Pantano – Priolo </a:t>
            </a:r>
          </a:p>
        </p:txBody>
      </p:sp>
      <p:sp>
        <p:nvSpPr>
          <p:cNvPr id="5" name="Rettangolo 4"/>
          <p:cNvSpPr/>
          <p:nvPr/>
        </p:nvSpPr>
        <p:spPr>
          <a:xfrm>
            <a:off x="308510" y="5724525"/>
            <a:ext cx="4497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2114">
              <a:defRPr/>
            </a:pPr>
            <a:r>
              <a:rPr lang="it-IT" b="1" dirty="0">
                <a:solidFill>
                  <a:srgbClr val="005E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Avvio dei lavori previsto per inizio 2020</a:t>
            </a:r>
          </a:p>
        </p:txBody>
      </p:sp>
    </p:spTree>
    <p:extLst>
      <p:ext uri="{BB962C8B-B14F-4D97-AF65-F5344CB8AC3E}">
        <p14:creationId xmlns:p14="http://schemas.microsoft.com/office/powerpoint/2010/main" val="918016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asellaDiTesto 158"/>
          <p:cNvSpPr txBox="1">
            <a:spLocks noChangeArrowheads="1"/>
          </p:cNvSpPr>
          <p:nvPr/>
        </p:nvSpPr>
        <p:spPr bwMode="auto">
          <a:xfrm>
            <a:off x="701673" y="4481326"/>
            <a:ext cx="7777163" cy="830997"/>
          </a:xfrm>
          <a:prstGeom prst="rect">
            <a:avLst/>
          </a:prstGeom>
          <a:solidFill>
            <a:srgbClr val="005EA8">
              <a:alpha val="20000"/>
            </a:srgbClr>
          </a:solidFill>
          <a:ln w="25400">
            <a:solidFill>
              <a:srgbClr val="005EA8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just" defTabSz="912114">
              <a:defRPr/>
            </a:pP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garantire </a:t>
            </a: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un’infrastruttura energetica moderna ed efficiente</a:t>
            </a: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alle imprese già presenti sul territorio e alle </a:t>
            </a:r>
            <a:r>
              <a:rPr lang="it-IT" sz="1600" b="1" dirty="0">
                <a:solidFill>
                  <a:srgbClr val="005EA8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imprese interessate a investire</a:t>
            </a:r>
            <a:r>
              <a:rPr lang="it-IT" sz="16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rispondendo alle istanze più volte manifestate</a:t>
            </a:r>
            <a:endParaRPr lang="it-IT" sz="1600" b="1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677" name="Rectangle 9"/>
          <p:cNvSpPr>
            <a:spLocks noChangeArrowheads="1"/>
          </p:cNvSpPr>
          <p:nvPr/>
        </p:nvSpPr>
        <p:spPr bwMode="auto">
          <a:xfrm>
            <a:off x="5663342" y="369179"/>
            <a:ext cx="8155648" cy="4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defTabSz="912114">
              <a:defRPr/>
            </a:pPr>
            <a:endParaRPr lang="it-IT" sz="1982" b="1" dirty="0">
              <a:solidFill>
                <a:srgbClr val="7F7F7F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Segnaposto numero diapositiva 3">
            <a:extLst>
              <a:ext uri="{FF2B5EF4-FFF2-40B4-BE49-F238E27FC236}">
                <a16:creationId xmlns:a16="http://schemas.microsoft.com/office/drawing/2014/main" id="{1FC77D4A-7CBE-4485-92DA-A4B3F3D31410}"/>
              </a:ext>
            </a:extLst>
          </p:cNvPr>
          <p:cNvSpPr txBox="1">
            <a:spLocks/>
          </p:cNvSpPr>
          <p:nvPr/>
        </p:nvSpPr>
        <p:spPr>
          <a:xfrm>
            <a:off x="3518693" y="6365875"/>
            <a:ext cx="2143125" cy="4746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fld id="{6123EE3C-1718-46A1-B7A3-A8D4CAEC1E20}" type="slidenum">
              <a:rPr lang="it-IT" sz="1200" smtClean="0">
                <a:solidFill>
                  <a:srgbClr val="005EA8"/>
                </a:solidFill>
                <a:latin typeface="Arial" charset="0"/>
                <a:ea typeface="+mn-ea"/>
                <a:cs typeface="ＭＳ Ｐゴシック" charset="0"/>
              </a:rPr>
              <a:pPr marL="0" marR="0" lvl="0" indent="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  <a:defRPr/>
              </a:pPr>
              <a:t>8</a:t>
            </a:fld>
            <a:endParaRPr lang="it-IT" sz="1200" dirty="0">
              <a:solidFill>
                <a:srgbClr val="005EA8"/>
              </a:solidFill>
              <a:latin typeface="Arial" charset="0"/>
              <a:ea typeface="+mn-ea"/>
              <a:cs typeface="ＭＳ Ｐゴシック" charset="0"/>
            </a:endParaRP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D3508DC4-BC4F-1845-BD39-D1FD768C7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23EE3C-1718-46A1-B7A3-A8D4CAEC1E20}" type="slidenum">
              <a:rPr lang="it-IT" smtClean="0"/>
              <a:pPr>
                <a:defRPr/>
              </a:pPr>
              <a:t>8</a:t>
            </a:fld>
            <a:endParaRPr lang="it-IT" dirty="0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8E584261-B3F3-9140-8680-E4B2FC8BF397}"/>
              </a:ext>
            </a:extLst>
          </p:cNvPr>
          <p:cNvSpPr txBox="1">
            <a:spLocks noChangeArrowheads="1"/>
          </p:cNvSpPr>
          <p:nvPr/>
        </p:nvSpPr>
        <p:spPr>
          <a:xfrm>
            <a:off x="939932" y="398992"/>
            <a:ext cx="8207541" cy="42898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9pPr>
          </a:lstStyle>
          <a:p>
            <a:pPr algn="l" eaLnBrk="1" hangingPunct="1">
              <a:defRPr/>
            </a:pPr>
            <a:r>
              <a:rPr lang="it-IT" altLang="x-none" sz="2600" b="1" dirty="0">
                <a:solidFill>
                  <a:srgbClr val="005EA8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Elettrodotto 380 kV Paternò – Pantano – Priolo </a:t>
            </a:r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16E86DDD-1087-DD41-8FE1-6FC139347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932" y="857794"/>
            <a:ext cx="820911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it-IT" sz="1995" dirty="0">
                <a:solidFill>
                  <a:srgbClr val="7F7F7F"/>
                </a:solidFill>
                <a:latin typeface="Arial" charset="0"/>
              </a:rPr>
              <a:t>I benefici</a:t>
            </a:r>
          </a:p>
        </p:txBody>
      </p:sp>
      <p:sp>
        <p:nvSpPr>
          <p:cNvPr id="14" name="CasellaDiTesto 280">
            <a:extLst>
              <a:ext uri="{FF2B5EF4-FFF2-40B4-BE49-F238E27FC236}">
                <a16:creationId xmlns:a16="http://schemas.microsoft.com/office/drawing/2014/main" id="{9749F20C-0E30-FD4E-9BEC-3026AEACDE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2345616"/>
            <a:ext cx="7777163" cy="583493"/>
          </a:xfrm>
          <a:prstGeom prst="rect">
            <a:avLst/>
          </a:prstGeom>
          <a:solidFill>
            <a:srgbClr val="005EA8">
              <a:alpha val="19000"/>
            </a:srgbClr>
          </a:solidFill>
          <a:ln w="25400">
            <a:solidFill>
              <a:srgbClr val="005EA8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D8DCED"/>
                </a:solidFill>
                <a:latin typeface="Helvetica Neue" charset="0"/>
                <a:ea typeface="MS PGothic" charset="0"/>
                <a:cs typeface="MS PGothic" charset="0"/>
              </a:defRPr>
            </a:lvl1pPr>
            <a:lvl2pPr marL="37931725" indent="-37474525" eaLnBrk="0" hangingPunct="0">
              <a:defRPr sz="2400">
                <a:solidFill>
                  <a:srgbClr val="D8DCED"/>
                </a:solidFill>
                <a:latin typeface="Helvetica Neue" charset="0"/>
                <a:ea typeface="MS PGothic" charset="0"/>
                <a:cs typeface="MS PGothic" charset="0"/>
              </a:defRPr>
            </a:lvl2pPr>
            <a:lvl3pPr eaLnBrk="0" hangingPunct="0">
              <a:defRPr sz="2400">
                <a:solidFill>
                  <a:srgbClr val="D8DCED"/>
                </a:solidFill>
                <a:latin typeface="Helvetica Neue" charset="0"/>
                <a:ea typeface="MS PGothic" charset="0"/>
                <a:cs typeface="MS PGothic" charset="0"/>
              </a:defRPr>
            </a:lvl3pPr>
            <a:lvl4pPr eaLnBrk="0" hangingPunct="0">
              <a:defRPr sz="2400">
                <a:solidFill>
                  <a:srgbClr val="D8DCED"/>
                </a:solidFill>
                <a:latin typeface="Helvetica Neue" charset="0"/>
                <a:ea typeface="MS PGothic" charset="0"/>
                <a:cs typeface="MS PGothic" charset="0"/>
              </a:defRPr>
            </a:lvl4pPr>
            <a:lvl5pPr eaLnBrk="0" hangingPunct="0">
              <a:defRPr sz="2400">
                <a:solidFill>
                  <a:srgbClr val="D8DCED"/>
                </a:solidFill>
                <a:latin typeface="Helvetica Neue" charset="0"/>
                <a:ea typeface="MS PGothic" charset="0"/>
                <a:cs typeface="MS PGothic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D8DCED"/>
                </a:solidFill>
                <a:latin typeface="Helvetica Neue" charset="0"/>
                <a:ea typeface="MS PGothic" charset="0"/>
                <a:cs typeface="MS PGothic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D8DCED"/>
                </a:solidFill>
                <a:latin typeface="Helvetica Neue" charset="0"/>
                <a:ea typeface="MS PGothic" charset="0"/>
                <a:cs typeface="MS PGothic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D8DCED"/>
                </a:solidFill>
                <a:latin typeface="Helvetica Neue" charset="0"/>
                <a:ea typeface="MS PGothic" charset="0"/>
                <a:cs typeface="MS PGothic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D8DCED"/>
                </a:solidFill>
                <a:latin typeface="Helvetica Neue" charset="0"/>
                <a:ea typeface="MS PGothic" charset="0"/>
                <a:cs typeface="MS PGothic" charset="0"/>
              </a:defRPr>
            </a:lvl9pPr>
          </a:lstStyle>
          <a:p>
            <a:pPr algn="just" eaLnBrk="1" hangingPunct="1">
              <a:buClr>
                <a:schemeClr val="tx1"/>
              </a:buClr>
              <a:defRPr/>
            </a:pPr>
            <a:r>
              <a:rPr lang="it-IT" sz="1596" b="1" dirty="0">
                <a:solidFill>
                  <a:srgbClr val="005EA8"/>
                </a:solidFill>
                <a:latin typeface="Arial"/>
                <a:ea typeface="ＭＳ Ｐゴシック" charset="0"/>
                <a:cs typeface="Arial"/>
              </a:rPr>
              <a:t>eliminare le congestioni </a:t>
            </a:r>
            <a:r>
              <a:rPr lang="it-IT" sz="1596" dirty="0">
                <a:solidFill>
                  <a:srgbClr val="000000"/>
                </a:solidFill>
                <a:latin typeface="Arial"/>
                <a:cs typeface="Arial"/>
              </a:rPr>
              <a:t>che si registrano attualmente sulle linee di collegamento tra l’area di Priolo Gargallo e l’area di Catania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EDC6476-DCCA-0B42-9FEF-E3D07ACA3D3D}"/>
              </a:ext>
            </a:extLst>
          </p:cNvPr>
          <p:cNvSpPr txBox="1"/>
          <p:nvPr/>
        </p:nvSpPr>
        <p:spPr>
          <a:xfrm>
            <a:off x="702468" y="3411558"/>
            <a:ext cx="7777163" cy="584775"/>
          </a:xfrm>
          <a:prstGeom prst="rect">
            <a:avLst/>
          </a:prstGeom>
          <a:solidFill>
            <a:srgbClr val="005EA8">
              <a:alpha val="20000"/>
            </a:srgbClr>
          </a:solidFill>
          <a:ln w="25400">
            <a:solidFill>
              <a:srgbClr val="005EA8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sz="1600" dirty="0">
                <a:solidFill>
                  <a:srgbClr val="000000"/>
                </a:solidFill>
                <a:latin typeface="Arial"/>
                <a:cs typeface="Arial"/>
              </a:rPr>
              <a:t>aumentare la </a:t>
            </a:r>
            <a:r>
              <a:rPr lang="it-IT" sz="1600" b="1" dirty="0">
                <a:solidFill>
                  <a:srgbClr val="005EA8"/>
                </a:solidFill>
                <a:latin typeface="Arial"/>
                <a:ea typeface="ＭＳ Ｐゴシック" charset="0"/>
                <a:cs typeface="Arial"/>
              </a:rPr>
              <a:t>maggiore capacità di trasporto tre le due zone</a:t>
            </a:r>
            <a:r>
              <a:rPr lang="it-IT" sz="1600" dirty="0">
                <a:solidFill>
                  <a:srgbClr val="000000"/>
                </a:solidFill>
                <a:latin typeface="Arial"/>
                <a:cs typeface="Arial"/>
              </a:rPr>
              <a:t> e la copertura in sicurezza del fabbisogno energetico dell’intera area</a:t>
            </a:r>
            <a:endParaRPr lang="it-IT" sz="16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ECCB6E9-BBAB-EB4E-8C29-DFE418ED9F35}"/>
              </a:ext>
            </a:extLst>
          </p:cNvPr>
          <p:cNvSpPr txBox="1"/>
          <p:nvPr/>
        </p:nvSpPr>
        <p:spPr>
          <a:xfrm>
            <a:off x="701675" y="1610777"/>
            <a:ext cx="77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tx1"/>
                </a:solidFill>
                <a:latin typeface="Arial"/>
                <a:cs typeface="Arial"/>
              </a:rPr>
              <a:t>L’elettrodotto 380 kV Paternò – Priolo consentirà di: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77281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Immagine 2" descr="SE_pantano_img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1237" y="2772197"/>
            <a:ext cx="4898038" cy="343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CasellaDiTesto 4"/>
          <p:cNvSpPr txBox="1">
            <a:spLocks noChangeArrowheads="1"/>
          </p:cNvSpPr>
          <p:nvPr/>
        </p:nvSpPr>
        <p:spPr bwMode="auto">
          <a:xfrm>
            <a:off x="300447" y="1376750"/>
            <a:ext cx="846627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just">
              <a:spcAft>
                <a:spcPts val="0"/>
              </a:spcAft>
            </a:pPr>
            <a:r>
              <a:rPr lang="it-IT" sz="1600" dirty="0">
                <a:solidFill>
                  <a:schemeClr val="tx1"/>
                </a:solidFill>
                <a:latin typeface="Arial" charset="0"/>
              </a:rPr>
              <a:t>Il nuovo elettrodotto prevede la realizzazione di una </a:t>
            </a:r>
            <a:r>
              <a:rPr lang="it-IT" sz="1600" b="1" dirty="0">
                <a:solidFill>
                  <a:srgbClr val="005EA8"/>
                </a:solidFill>
                <a:latin typeface="Arial" charset="0"/>
              </a:rPr>
              <a:t>Stazione Elettrica</a:t>
            </a:r>
            <a:r>
              <a:rPr lang="it-IT" sz="1600" dirty="0">
                <a:solidFill>
                  <a:schemeClr val="tx1"/>
                </a:solidFill>
                <a:latin typeface="Arial" charset="0"/>
              </a:rPr>
              <a:t> di trasformazione 380/220/150 kV, che servirà a:</a:t>
            </a:r>
          </a:p>
          <a:p>
            <a:pPr marL="285750" indent="-285750" algn="just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rgbClr val="005EA8"/>
                </a:solidFill>
                <a:latin typeface="Arial" charset="0"/>
              </a:rPr>
              <a:t>migliorare l’alimentazione nell’area di Catania </a:t>
            </a:r>
            <a:r>
              <a:rPr lang="it-IT" sz="1600" dirty="0">
                <a:solidFill>
                  <a:srgbClr val="000000"/>
                </a:solidFill>
                <a:latin typeface="Arial" charset="0"/>
              </a:rPr>
              <a:t>attualmente affidata alla sola SE 220 kV di Misterbianco;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000000"/>
                </a:solidFill>
                <a:latin typeface="Arial" charset="0"/>
              </a:rPr>
              <a:t>alleggerire il carico di quest’ultima.</a:t>
            </a:r>
            <a:endParaRPr lang="it-IT" sz="1600" dirty="0">
              <a:solidFill>
                <a:srgbClr val="005EA8"/>
              </a:solidFill>
              <a:latin typeface="Arial" charset="0"/>
            </a:endParaRP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94D55ED6-632E-574F-A9F0-6B1C6E824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98ADB-F331-41DA-8AAC-504C943B8AEF}" type="slidenum">
              <a:rPr lang="it-IT" smtClean="0"/>
              <a:pPr>
                <a:defRPr/>
              </a:pPr>
              <a:t>9</a:t>
            </a:fld>
            <a:endParaRPr lang="it-IT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A2011CC5-3490-D542-B078-6BDEA14DECA2}"/>
              </a:ext>
            </a:extLst>
          </p:cNvPr>
          <p:cNvSpPr txBox="1">
            <a:spLocks noChangeArrowheads="1"/>
          </p:cNvSpPr>
          <p:nvPr/>
        </p:nvSpPr>
        <p:spPr>
          <a:xfrm>
            <a:off x="939932" y="398992"/>
            <a:ext cx="8207541" cy="42898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Helvetica Neue" pitchFamily="-112" charset="0"/>
              </a:defRPr>
            </a:lvl9pPr>
          </a:lstStyle>
          <a:p>
            <a:pPr algn="l" eaLnBrk="1" hangingPunct="1">
              <a:defRPr/>
            </a:pPr>
            <a:r>
              <a:rPr lang="it-IT" altLang="x-none" sz="2600" b="1" dirty="0">
                <a:solidFill>
                  <a:srgbClr val="005EA8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Elettrodotto 380 kV Paternò – Pantano – Priolo </a:t>
            </a: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17A48244-06A8-8443-8EC1-6C4F57A20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932" y="857794"/>
            <a:ext cx="820911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it-IT" sz="1995" dirty="0">
                <a:solidFill>
                  <a:srgbClr val="7F7F7F"/>
                </a:solidFill>
                <a:latin typeface="Arial" charset="0"/>
              </a:rPr>
              <a:t>La nuova Stazione Elettrica di Pantano d’Arci</a:t>
            </a:r>
          </a:p>
        </p:txBody>
      </p:sp>
    </p:spTree>
    <p:extLst>
      <p:ext uri="{BB962C8B-B14F-4D97-AF65-F5344CB8AC3E}">
        <p14:creationId xmlns:p14="http://schemas.microsoft.com/office/powerpoint/2010/main" val="268278787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INBULLETSACTIVATED" val="True"/>
  <p:tag name="BAINBULLETSLEVELSFINGERPRINT" val="-20397272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INBULLETSACTIVATED" val="True"/>
  <p:tag name="BAINBULLETSLEVELSFINGERPRINT" val="-20397272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INBULLETSACTIVATED" val="True"/>
  <p:tag name="BAINBULLETSLEVELSFINGERPRINT" val="-20397272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INBULLETSACTIVATED" val="True"/>
  <p:tag name="BAINBULLETSLEVELSFINGERPRINT" val="-2039727215"/>
</p:tagLst>
</file>

<file path=ppt/theme/theme1.xml><?xml version="1.0" encoding="utf-8"?>
<a:theme xmlns:a="http://schemas.openxmlformats.org/drawingml/2006/main" name="Terna prima diapositiv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Helvetica Neue"/>
        <a:ea typeface=""/>
        <a:cs typeface=""/>
      </a:majorFont>
      <a:minorFont>
        <a:latin typeface="Helvetica Neu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>
            <a:ln>
              <a:noFill/>
            </a:ln>
            <a:solidFill>
              <a:srgbClr val="D8DCED"/>
            </a:solidFill>
            <a:effectLst/>
            <a:latin typeface="Helvetica Neue" pitchFamily="-1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>
            <a:ln>
              <a:noFill/>
            </a:ln>
            <a:solidFill>
              <a:srgbClr val="D8DCED"/>
            </a:solidFill>
            <a:effectLst/>
            <a:latin typeface="Helvetica Neue" pitchFamily="-112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Terna SpA format presentazione.thmx</Template>
  <TotalTime>33903</TotalTime>
  <Words>1010</Words>
  <Application>Microsoft Macintosh PowerPoint</Application>
  <PresentationFormat>Personalizzato</PresentationFormat>
  <Paragraphs>161</Paragraphs>
  <Slides>11</Slides>
  <Notes>6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8" baseType="lpstr">
      <vt:lpstr>Arial</vt:lpstr>
      <vt:lpstr>Calibri</vt:lpstr>
      <vt:lpstr>Courier New</vt:lpstr>
      <vt:lpstr>Helvetica Neue</vt:lpstr>
      <vt:lpstr>Verdana</vt:lpstr>
      <vt:lpstr>Terna prima diapositiva</vt:lpstr>
      <vt:lpstr>Diapositiva think-cell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Cristian</dc:creator>
  <cp:lastModifiedBy>Valeria Scopelliti</cp:lastModifiedBy>
  <cp:revision>1156</cp:revision>
  <cp:lastPrinted>2019-09-11T14:43:08Z</cp:lastPrinted>
  <dcterms:created xsi:type="dcterms:W3CDTF">2014-09-12T16:33:01Z</dcterms:created>
  <dcterms:modified xsi:type="dcterms:W3CDTF">2019-09-20T15:03:17Z</dcterms:modified>
</cp:coreProperties>
</file>